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9"/>
  </p:notesMasterIdLst>
  <p:sldIdLst>
    <p:sldId id="256" r:id="rId5"/>
    <p:sldId id="264" r:id="rId6"/>
    <p:sldId id="258" r:id="rId7"/>
    <p:sldId id="273" r:id="rId8"/>
    <p:sldId id="265" r:id="rId9"/>
    <p:sldId id="261" r:id="rId10"/>
    <p:sldId id="272" r:id="rId11"/>
    <p:sldId id="267" r:id="rId12"/>
    <p:sldId id="274" r:id="rId13"/>
    <p:sldId id="271" r:id="rId14"/>
    <p:sldId id="268" r:id="rId15"/>
    <p:sldId id="270" r:id="rId16"/>
    <p:sldId id="276" r:id="rId17"/>
    <p:sldId id="275" r:id="rId18"/>
    <p:sldId id="269" r:id="rId19"/>
    <p:sldId id="266" r:id="rId20"/>
    <p:sldId id="278" r:id="rId21"/>
    <p:sldId id="279" r:id="rId22"/>
    <p:sldId id="282" r:id="rId23"/>
    <p:sldId id="280" r:id="rId24"/>
    <p:sldId id="281" r:id="rId25"/>
    <p:sldId id="283" r:id="rId26"/>
    <p:sldId id="284" r:id="rId27"/>
    <p:sldId id="277"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54C3"/>
    <a:srgbClr val="3333FF"/>
    <a:srgbClr val="3890E5"/>
    <a:srgbClr val="4B94FF"/>
    <a:srgbClr val="0066FF"/>
    <a:srgbClr val="9CB3D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244D2B6-0A98-044B-BBD3-873D357E0588}" v="54" dt="2024-01-30T16:09:13.35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966" autoAdjust="0"/>
    <p:restoredTop sz="82258"/>
  </p:normalViewPr>
  <p:slideViewPr>
    <p:cSldViewPr snapToGrid="0">
      <p:cViewPr varScale="1">
        <p:scale>
          <a:sx n="124" d="100"/>
          <a:sy n="124" d="100"/>
        </p:scale>
        <p:origin x="1304" y="184"/>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media/image8.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BEDE0F-D7D4-BD44-9985-986BC3F51CF2}" type="datetimeFigureOut">
              <a:rPr lang="en-US" smtClean="0"/>
              <a:t>1/31/24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859BAB-C71C-5948-B622-39FF4D2AFBDC}" type="slidenum">
              <a:rPr lang="en-US" smtClean="0"/>
              <a:t>‹#›</a:t>
            </a:fld>
            <a:endParaRPr lang="en-US"/>
          </a:p>
        </p:txBody>
      </p:sp>
    </p:spTree>
    <p:extLst>
      <p:ext uri="{BB962C8B-B14F-4D97-AF65-F5344CB8AC3E}">
        <p14:creationId xmlns:p14="http://schemas.microsoft.com/office/powerpoint/2010/main" val="22871946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A859BAB-C71C-5948-B622-39FF4D2AFBDC}" type="slidenum">
              <a:rPr lang="en-US" smtClean="0"/>
              <a:t>4</a:t>
            </a:fld>
            <a:endParaRPr lang="en-US"/>
          </a:p>
        </p:txBody>
      </p:sp>
    </p:spTree>
    <p:extLst>
      <p:ext uri="{BB962C8B-B14F-4D97-AF65-F5344CB8AC3E}">
        <p14:creationId xmlns:p14="http://schemas.microsoft.com/office/powerpoint/2010/main" val="35713588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a:t>
            </a:r>
          </a:p>
        </p:txBody>
      </p:sp>
      <p:sp>
        <p:nvSpPr>
          <p:cNvPr id="4" name="Slide Number Placeholder 3"/>
          <p:cNvSpPr>
            <a:spLocks noGrp="1"/>
          </p:cNvSpPr>
          <p:nvPr>
            <p:ph type="sldNum" sz="quarter" idx="5"/>
          </p:nvPr>
        </p:nvSpPr>
        <p:spPr/>
        <p:txBody>
          <a:bodyPr/>
          <a:lstStyle/>
          <a:p>
            <a:fld id="{9A859BAB-C71C-5948-B622-39FF4D2AFBDC}" type="slidenum">
              <a:rPr lang="en-US" smtClean="0"/>
              <a:t>16</a:t>
            </a:fld>
            <a:endParaRPr lang="en-US"/>
          </a:p>
        </p:txBody>
      </p:sp>
    </p:spTree>
    <p:extLst>
      <p:ext uri="{BB962C8B-B14F-4D97-AF65-F5344CB8AC3E}">
        <p14:creationId xmlns:p14="http://schemas.microsoft.com/office/powerpoint/2010/main" val="21516142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a:t>
            </a:r>
          </a:p>
        </p:txBody>
      </p:sp>
      <p:sp>
        <p:nvSpPr>
          <p:cNvPr id="4" name="Slide Number Placeholder 3"/>
          <p:cNvSpPr>
            <a:spLocks noGrp="1"/>
          </p:cNvSpPr>
          <p:nvPr>
            <p:ph type="sldNum" sz="quarter" idx="5"/>
          </p:nvPr>
        </p:nvSpPr>
        <p:spPr/>
        <p:txBody>
          <a:bodyPr/>
          <a:lstStyle/>
          <a:p>
            <a:fld id="{9A859BAB-C71C-5948-B622-39FF4D2AFBDC}" type="slidenum">
              <a:rPr lang="en-US" smtClean="0"/>
              <a:t>17</a:t>
            </a:fld>
            <a:endParaRPr lang="en-US"/>
          </a:p>
        </p:txBody>
      </p:sp>
    </p:spTree>
    <p:extLst>
      <p:ext uri="{BB962C8B-B14F-4D97-AF65-F5344CB8AC3E}">
        <p14:creationId xmlns:p14="http://schemas.microsoft.com/office/powerpoint/2010/main" val="25781145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https://github.com/</a:t>
            </a:r>
            <a:r>
              <a:rPr lang="en-US" dirty="0" err="1"/>
              <a:t>pamelafox</a:t>
            </a:r>
            <a:r>
              <a:rPr lang="en-US" dirty="0"/>
              <a:t>/html-to-pdf-converter/blob/main/</a:t>
            </a:r>
            <a:r>
              <a:rPr lang="en-US" dirty="0" err="1"/>
              <a:t>build_urls.py</a:t>
            </a:r>
            <a:endParaRPr lang="en-US" dirty="0"/>
          </a:p>
          <a:p>
            <a:endParaRPr lang="en-US" dirty="0"/>
          </a:p>
        </p:txBody>
      </p:sp>
      <p:sp>
        <p:nvSpPr>
          <p:cNvPr id="4" name="Slide Number Placeholder 3"/>
          <p:cNvSpPr>
            <a:spLocks noGrp="1"/>
          </p:cNvSpPr>
          <p:nvPr>
            <p:ph type="sldNum" sz="quarter" idx="5"/>
          </p:nvPr>
        </p:nvSpPr>
        <p:spPr/>
        <p:txBody>
          <a:bodyPr/>
          <a:lstStyle/>
          <a:p>
            <a:fld id="{9A859BAB-C71C-5948-B622-39FF4D2AFBDC}" type="slidenum">
              <a:rPr lang="en-US" smtClean="0"/>
              <a:t>19</a:t>
            </a:fld>
            <a:endParaRPr lang="en-US"/>
          </a:p>
        </p:txBody>
      </p:sp>
    </p:spTree>
    <p:extLst>
      <p:ext uri="{BB962C8B-B14F-4D97-AF65-F5344CB8AC3E}">
        <p14:creationId xmlns:p14="http://schemas.microsoft.com/office/powerpoint/2010/main" val="10009888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Guest speaker Chris Ayers</a:t>
            </a:r>
          </a:p>
        </p:txBody>
      </p:sp>
      <p:sp>
        <p:nvSpPr>
          <p:cNvPr id="4" name="Slide Number Placeholder 3"/>
          <p:cNvSpPr>
            <a:spLocks noGrp="1"/>
          </p:cNvSpPr>
          <p:nvPr>
            <p:ph type="sldNum" sz="quarter" idx="5"/>
          </p:nvPr>
        </p:nvSpPr>
        <p:spPr/>
        <p:txBody>
          <a:bodyPr/>
          <a:lstStyle/>
          <a:p>
            <a:fld id="{9A859BAB-C71C-5948-B622-39FF4D2AFBDC}" type="slidenum">
              <a:rPr lang="en-US" smtClean="0"/>
              <a:t>20</a:t>
            </a:fld>
            <a:endParaRPr lang="en-US"/>
          </a:p>
        </p:txBody>
      </p:sp>
    </p:spTree>
    <p:extLst>
      <p:ext uri="{BB962C8B-B14F-4D97-AF65-F5344CB8AC3E}">
        <p14:creationId xmlns:p14="http://schemas.microsoft.com/office/powerpoint/2010/main" val="24570122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102F24-BB4C-A4E5-C6FF-0BCF48E2440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C0F8EAC-B07B-043C-E191-360149B205E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AE08A8E-1736-F3F4-25E5-171D2DECB9D8}"/>
              </a:ext>
            </a:extLst>
          </p:cNvPr>
          <p:cNvSpPr>
            <a:spLocks noGrp="1"/>
          </p:cNvSpPr>
          <p:nvPr>
            <p:ph type="body" idx="1"/>
          </p:nvPr>
        </p:nvSpPr>
        <p:spPr/>
        <p:txBody>
          <a:bodyPr/>
          <a:lstStyle/>
          <a:p>
            <a:r>
              <a:rPr lang="en-US" dirty="0"/>
              <a:t>Guest speaker Chris Ayers</a:t>
            </a:r>
          </a:p>
        </p:txBody>
      </p:sp>
      <p:sp>
        <p:nvSpPr>
          <p:cNvPr id="4" name="Slide Number Placeholder 3">
            <a:extLst>
              <a:ext uri="{FF2B5EF4-FFF2-40B4-BE49-F238E27FC236}">
                <a16:creationId xmlns:a16="http://schemas.microsoft.com/office/drawing/2014/main" id="{B005EC74-E73A-5B34-4643-AA678863BBCD}"/>
              </a:ext>
            </a:extLst>
          </p:cNvPr>
          <p:cNvSpPr>
            <a:spLocks noGrp="1"/>
          </p:cNvSpPr>
          <p:nvPr>
            <p:ph type="sldNum" sz="quarter" idx="5"/>
          </p:nvPr>
        </p:nvSpPr>
        <p:spPr/>
        <p:txBody>
          <a:bodyPr/>
          <a:lstStyle/>
          <a:p>
            <a:fld id="{9A859BAB-C71C-5948-B622-39FF4D2AFBDC}" type="slidenum">
              <a:rPr lang="en-US" smtClean="0"/>
              <a:t>21</a:t>
            </a:fld>
            <a:endParaRPr lang="en-US"/>
          </a:p>
        </p:txBody>
      </p:sp>
    </p:spTree>
    <p:extLst>
      <p:ext uri="{BB962C8B-B14F-4D97-AF65-F5344CB8AC3E}">
        <p14:creationId xmlns:p14="http://schemas.microsoft.com/office/powerpoint/2010/main" val="21052049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0A4F16-CA4E-EA64-0B53-8DB2E9252AD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66FE24-B4FD-B126-51DA-DC7B23284F6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B85B5D2-0C23-36D4-88A8-27CE6B82A5F4}"/>
              </a:ext>
            </a:extLst>
          </p:cNvPr>
          <p:cNvSpPr>
            <a:spLocks noGrp="1"/>
          </p:cNvSpPr>
          <p:nvPr>
            <p:ph type="body" idx="1"/>
          </p:nvPr>
        </p:nvSpPr>
        <p:spPr/>
        <p:txBody>
          <a:bodyPr/>
          <a:lstStyle/>
          <a:p>
            <a:r>
              <a:rPr lang="en-US" dirty="0"/>
              <a:t>https://github.com/</a:t>
            </a:r>
            <a:r>
              <a:rPr lang="en-US" dirty="0" err="1"/>
              <a:t>pamelafox</a:t>
            </a:r>
            <a:r>
              <a:rPr lang="en-US" dirty="0"/>
              <a:t>/html-to-pdf-converter/blob/main/</a:t>
            </a:r>
            <a:r>
              <a:rPr lang="en-US" dirty="0" err="1"/>
              <a:t>build_urls.py</a:t>
            </a:r>
            <a:endParaRPr lang="en-US" dirty="0"/>
          </a:p>
          <a:p>
            <a:endParaRPr lang="en-US" dirty="0"/>
          </a:p>
        </p:txBody>
      </p:sp>
      <p:sp>
        <p:nvSpPr>
          <p:cNvPr id="4" name="Slide Number Placeholder 3">
            <a:extLst>
              <a:ext uri="{FF2B5EF4-FFF2-40B4-BE49-F238E27FC236}">
                <a16:creationId xmlns:a16="http://schemas.microsoft.com/office/drawing/2014/main" id="{4CD1FD63-0353-6DA3-D095-20347251BDFA}"/>
              </a:ext>
            </a:extLst>
          </p:cNvPr>
          <p:cNvSpPr>
            <a:spLocks noGrp="1"/>
          </p:cNvSpPr>
          <p:nvPr>
            <p:ph type="sldNum" sz="quarter" idx="5"/>
          </p:nvPr>
        </p:nvSpPr>
        <p:spPr/>
        <p:txBody>
          <a:bodyPr/>
          <a:lstStyle/>
          <a:p>
            <a:fld id="{9A859BAB-C71C-5948-B622-39FF4D2AFBDC}" type="slidenum">
              <a:rPr lang="en-US" smtClean="0"/>
              <a:t>23</a:t>
            </a:fld>
            <a:endParaRPr lang="en-US"/>
          </a:p>
        </p:txBody>
      </p:sp>
    </p:spTree>
    <p:extLst>
      <p:ext uri="{BB962C8B-B14F-4D97-AF65-F5344CB8AC3E}">
        <p14:creationId xmlns:p14="http://schemas.microsoft.com/office/powerpoint/2010/main" val="27529607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715A8-C5EE-B78C-E7AF-F383B1B5AA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1232214-3163-8875-F8AD-C202AD2D9FA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1071CD9-7DC1-9BFD-3F67-AE3D3642BC86}"/>
              </a:ext>
            </a:extLst>
          </p:cNvPr>
          <p:cNvSpPr>
            <a:spLocks noGrp="1"/>
          </p:cNvSpPr>
          <p:nvPr>
            <p:ph type="dt" sz="half" idx="10"/>
          </p:nvPr>
        </p:nvSpPr>
        <p:spPr/>
        <p:txBody>
          <a:bodyPr/>
          <a:lstStyle/>
          <a:p>
            <a:fld id="{DDF42E2E-4545-4923-A9DD-0AFF93CFA57A}" type="datetimeFigureOut">
              <a:rPr lang="en-US" smtClean="0"/>
              <a:t>1/31/24</a:t>
            </a:fld>
            <a:endParaRPr lang="en-US"/>
          </a:p>
        </p:txBody>
      </p:sp>
      <p:sp>
        <p:nvSpPr>
          <p:cNvPr id="5" name="Footer Placeholder 4">
            <a:extLst>
              <a:ext uri="{FF2B5EF4-FFF2-40B4-BE49-F238E27FC236}">
                <a16:creationId xmlns:a16="http://schemas.microsoft.com/office/drawing/2014/main" id="{4CC4A6F4-1A1E-81A0-88DF-8C165542D0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7A35D-9A4F-E44D-59BD-B7E789632300}"/>
              </a:ext>
            </a:extLst>
          </p:cNvPr>
          <p:cNvSpPr>
            <a:spLocks noGrp="1"/>
          </p:cNvSpPr>
          <p:nvPr>
            <p:ph type="sldNum" sz="quarter" idx="12"/>
          </p:nvPr>
        </p:nvSpPr>
        <p:spPr/>
        <p:txBody>
          <a:bodyPr/>
          <a:lstStyle/>
          <a:p>
            <a:fld id="{40D8360B-A44C-4DEC-91DC-61F5B6354532}" type="slidenum">
              <a:rPr lang="en-US" smtClean="0"/>
              <a:t>‹#›</a:t>
            </a:fld>
            <a:endParaRPr lang="en-US"/>
          </a:p>
        </p:txBody>
      </p:sp>
    </p:spTree>
    <p:extLst>
      <p:ext uri="{BB962C8B-B14F-4D97-AF65-F5344CB8AC3E}">
        <p14:creationId xmlns:p14="http://schemas.microsoft.com/office/powerpoint/2010/main" val="31420399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7769C-51DB-A5B8-3F68-3ED5D4BCB6D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305906-143D-F2DB-4ADC-64A663D307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173459-35DB-3C3A-0F43-01F5E3AC2C9F}"/>
              </a:ext>
            </a:extLst>
          </p:cNvPr>
          <p:cNvSpPr>
            <a:spLocks noGrp="1"/>
          </p:cNvSpPr>
          <p:nvPr>
            <p:ph type="dt" sz="half" idx="10"/>
          </p:nvPr>
        </p:nvSpPr>
        <p:spPr/>
        <p:txBody>
          <a:bodyPr/>
          <a:lstStyle/>
          <a:p>
            <a:fld id="{DDF42E2E-4545-4923-A9DD-0AFF93CFA57A}" type="datetimeFigureOut">
              <a:rPr lang="en-US" smtClean="0"/>
              <a:t>1/31/24</a:t>
            </a:fld>
            <a:endParaRPr lang="en-US"/>
          </a:p>
        </p:txBody>
      </p:sp>
      <p:sp>
        <p:nvSpPr>
          <p:cNvPr id="5" name="Footer Placeholder 4">
            <a:extLst>
              <a:ext uri="{FF2B5EF4-FFF2-40B4-BE49-F238E27FC236}">
                <a16:creationId xmlns:a16="http://schemas.microsoft.com/office/drawing/2014/main" id="{054D96B0-5EBF-B2EC-2A92-BC547CB717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50724F-0F71-815C-7C46-AD9119749110}"/>
              </a:ext>
            </a:extLst>
          </p:cNvPr>
          <p:cNvSpPr>
            <a:spLocks noGrp="1"/>
          </p:cNvSpPr>
          <p:nvPr>
            <p:ph type="sldNum" sz="quarter" idx="12"/>
          </p:nvPr>
        </p:nvSpPr>
        <p:spPr/>
        <p:txBody>
          <a:bodyPr/>
          <a:lstStyle/>
          <a:p>
            <a:fld id="{40D8360B-A44C-4DEC-91DC-61F5B6354532}" type="slidenum">
              <a:rPr lang="en-US" smtClean="0"/>
              <a:t>‹#›</a:t>
            </a:fld>
            <a:endParaRPr lang="en-US"/>
          </a:p>
        </p:txBody>
      </p:sp>
    </p:spTree>
    <p:extLst>
      <p:ext uri="{BB962C8B-B14F-4D97-AF65-F5344CB8AC3E}">
        <p14:creationId xmlns:p14="http://schemas.microsoft.com/office/powerpoint/2010/main" val="27346442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BED67D9-AB22-071D-3ACA-CB86490CD0E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E2E2AA4-0699-C66A-73F8-E3C52BB4A50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894BB5-BEA9-A861-A595-5491B767CF79}"/>
              </a:ext>
            </a:extLst>
          </p:cNvPr>
          <p:cNvSpPr>
            <a:spLocks noGrp="1"/>
          </p:cNvSpPr>
          <p:nvPr>
            <p:ph type="dt" sz="half" idx="10"/>
          </p:nvPr>
        </p:nvSpPr>
        <p:spPr/>
        <p:txBody>
          <a:bodyPr/>
          <a:lstStyle/>
          <a:p>
            <a:fld id="{DDF42E2E-4545-4923-A9DD-0AFF93CFA57A}" type="datetimeFigureOut">
              <a:rPr lang="en-US" smtClean="0"/>
              <a:t>1/31/24</a:t>
            </a:fld>
            <a:endParaRPr lang="en-US"/>
          </a:p>
        </p:txBody>
      </p:sp>
      <p:sp>
        <p:nvSpPr>
          <p:cNvPr id="5" name="Footer Placeholder 4">
            <a:extLst>
              <a:ext uri="{FF2B5EF4-FFF2-40B4-BE49-F238E27FC236}">
                <a16:creationId xmlns:a16="http://schemas.microsoft.com/office/drawing/2014/main" id="{2009FA12-14FD-2C77-C912-7F5E90D270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EE76E4-C527-3931-8CBF-91766D9E349C}"/>
              </a:ext>
            </a:extLst>
          </p:cNvPr>
          <p:cNvSpPr>
            <a:spLocks noGrp="1"/>
          </p:cNvSpPr>
          <p:nvPr>
            <p:ph type="sldNum" sz="quarter" idx="12"/>
          </p:nvPr>
        </p:nvSpPr>
        <p:spPr/>
        <p:txBody>
          <a:bodyPr/>
          <a:lstStyle/>
          <a:p>
            <a:fld id="{40D8360B-A44C-4DEC-91DC-61F5B6354532}" type="slidenum">
              <a:rPr lang="en-US" smtClean="0"/>
              <a:t>‹#›</a:t>
            </a:fld>
            <a:endParaRPr lang="en-US"/>
          </a:p>
        </p:txBody>
      </p:sp>
    </p:spTree>
    <p:extLst>
      <p:ext uri="{BB962C8B-B14F-4D97-AF65-F5344CB8AC3E}">
        <p14:creationId xmlns:p14="http://schemas.microsoft.com/office/powerpoint/2010/main" val="6526483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109C0-1121-1468-48D7-06E1B33AC27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3C22C6-98EE-049C-D075-D1B326778F4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2E9B41-D547-F749-7F12-3844EC214F76}"/>
              </a:ext>
            </a:extLst>
          </p:cNvPr>
          <p:cNvSpPr>
            <a:spLocks noGrp="1"/>
          </p:cNvSpPr>
          <p:nvPr>
            <p:ph type="dt" sz="half" idx="10"/>
          </p:nvPr>
        </p:nvSpPr>
        <p:spPr/>
        <p:txBody>
          <a:bodyPr/>
          <a:lstStyle/>
          <a:p>
            <a:fld id="{DDF42E2E-4545-4923-A9DD-0AFF93CFA57A}" type="datetimeFigureOut">
              <a:rPr lang="en-US" smtClean="0"/>
              <a:t>1/31/24</a:t>
            </a:fld>
            <a:endParaRPr lang="en-US"/>
          </a:p>
        </p:txBody>
      </p:sp>
      <p:sp>
        <p:nvSpPr>
          <p:cNvPr id="5" name="Footer Placeholder 4">
            <a:extLst>
              <a:ext uri="{FF2B5EF4-FFF2-40B4-BE49-F238E27FC236}">
                <a16:creationId xmlns:a16="http://schemas.microsoft.com/office/drawing/2014/main" id="{2AE8B957-3E77-BBE7-042B-CBEDB9071B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1228D9-8EFB-7D84-C9E9-32DE0406E7B3}"/>
              </a:ext>
            </a:extLst>
          </p:cNvPr>
          <p:cNvSpPr>
            <a:spLocks noGrp="1"/>
          </p:cNvSpPr>
          <p:nvPr>
            <p:ph type="sldNum" sz="quarter" idx="12"/>
          </p:nvPr>
        </p:nvSpPr>
        <p:spPr/>
        <p:txBody>
          <a:bodyPr/>
          <a:lstStyle/>
          <a:p>
            <a:fld id="{40D8360B-A44C-4DEC-91DC-61F5B6354532}" type="slidenum">
              <a:rPr lang="en-US" smtClean="0"/>
              <a:t>‹#›</a:t>
            </a:fld>
            <a:endParaRPr lang="en-US"/>
          </a:p>
        </p:txBody>
      </p:sp>
    </p:spTree>
    <p:extLst>
      <p:ext uri="{BB962C8B-B14F-4D97-AF65-F5344CB8AC3E}">
        <p14:creationId xmlns:p14="http://schemas.microsoft.com/office/powerpoint/2010/main" val="5100385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4C4C4-6BC3-46F6-D651-1FE66B59B48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EDDC1F7-E706-8550-0334-B1172A7949F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C50BCCF-2B0C-A3EA-AF7E-FD62FABB741D}"/>
              </a:ext>
            </a:extLst>
          </p:cNvPr>
          <p:cNvSpPr>
            <a:spLocks noGrp="1"/>
          </p:cNvSpPr>
          <p:nvPr>
            <p:ph type="dt" sz="half" idx="10"/>
          </p:nvPr>
        </p:nvSpPr>
        <p:spPr/>
        <p:txBody>
          <a:bodyPr/>
          <a:lstStyle/>
          <a:p>
            <a:fld id="{DDF42E2E-4545-4923-A9DD-0AFF93CFA57A}" type="datetimeFigureOut">
              <a:rPr lang="en-US" smtClean="0"/>
              <a:t>1/31/24</a:t>
            </a:fld>
            <a:endParaRPr lang="en-US"/>
          </a:p>
        </p:txBody>
      </p:sp>
      <p:sp>
        <p:nvSpPr>
          <p:cNvPr id="5" name="Footer Placeholder 4">
            <a:extLst>
              <a:ext uri="{FF2B5EF4-FFF2-40B4-BE49-F238E27FC236}">
                <a16:creationId xmlns:a16="http://schemas.microsoft.com/office/drawing/2014/main" id="{86E5CF4E-9743-39D2-DBDC-420ACAFD8E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DB458F-3B7C-3181-D7F7-2D1F2178387D}"/>
              </a:ext>
            </a:extLst>
          </p:cNvPr>
          <p:cNvSpPr>
            <a:spLocks noGrp="1"/>
          </p:cNvSpPr>
          <p:nvPr>
            <p:ph type="sldNum" sz="quarter" idx="12"/>
          </p:nvPr>
        </p:nvSpPr>
        <p:spPr/>
        <p:txBody>
          <a:bodyPr/>
          <a:lstStyle/>
          <a:p>
            <a:fld id="{40D8360B-A44C-4DEC-91DC-61F5B6354532}" type="slidenum">
              <a:rPr lang="en-US" smtClean="0"/>
              <a:t>‹#›</a:t>
            </a:fld>
            <a:endParaRPr lang="en-US"/>
          </a:p>
        </p:txBody>
      </p:sp>
    </p:spTree>
    <p:extLst>
      <p:ext uri="{BB962C8B-B14F-4D97-AF65-F5344CB8AC3E}">
        <p14:creationId xmlns:p14="http://schemas.microsoft.com/office/powerpoint/2010/main" val="8795961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0234DC-4BFF-0296-9CDA-727D63AA26A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A99A74F-DE5D-C997-A421-B67F2170347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3824F0D-D3A4-33B1-7E13-48B0637123F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CA46697-4491-DCDA-DB4D-6779844780BD}"/>
              </a:ext>
            </a:extLst>
          </p:cNvPr>
          <p:cNvSpPr>
            <a:spLocks noGrp="1"/>
          </p:cNvSpPr>
          <p:nvPr>
            <p:ph type="dt" sz="half" idx="10"/>
          </p:nvPr>
        </p:nvSpPr>
        <p:spPr/>
        <p:txBody>
          <a:bodyPr/>
          <a:lstStyle/>
          <a:p>
            <a:fld id="{DDF42E2E-4545-4923-A9DD-0AFF93CFA57A}" type="datetimeFigureOut">
              <a:rPr lang="en-US" smtClean="0"/>
              <a:t>1/31/24</a:t>
            </a:fld>
            <a:endParaRPr lang="en-US"/>
          </a:p>
        </p:txBody>
      </p:sp>
      <p:sp>
        <p:nvSpPr>
          <p:cNvPr id="6" name="Footer Placeholder 5">
            <a:extLst>
              <a:ext uri="{FF2B5EF4-FFF2-40B4-BE49-F238E27FC236}">
                <a16:creationId xmlns:a16="http://schemas.microsoft.com/office/drawing/2014/main" id="{2C6AC308-7568-F607-EA19-6B26A168FC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660F9E-001B-CBA3-7BAF-E764D1242DD2}"/>
              </a:ext>
            </a:extLst>
          </p:cNvPr>
          <p:cNvSpPr>
            <a:spLocks noGrp="1"/>
          </p:cNvSpPr>
          <p:nvPr>
            <p:ph type="sldNum" sz="quarter" idx="12"/>
          </p:nvPr>
        </p:nvSpPr>
        <p:spPr/>
        <p:txBody>
          <a:bodyPr/>
          <a:lstStyle/>
          <a:p>
            <a:fld id="{40D8360B-A44C-4DEC-91DC-61F5B6354532}" type="slidenum">
              <a:rPr lang="en-US" smtClean="0"/>
              <a:t>‹#›</a:t>
            </a:fld>
            <a:endParaRPr lang="en-US"/>
          </a:p>
        </p:txBody>
      </p:sp>
    </p:spTree>
    <p:extLst>
      <p:ext uri="{BB962C8B-B14F-4D97-AF65-F5344CB8AC3E}">
        <p14:creationId xmlns:p14="http://schemas.microsoft.com/office/powerpoint/2010/main" val="9217177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C48506-7068-DEDA-F8D9-C3050C47B4E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FE6261B-20C2-AEFD-9441-3220286DCEC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4C1864E-47C4-63EF-3D1E-AAAB2958884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4564EB0-0CF8-CE7B-6636-A17E1649B3F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D70728-D3D7-15B2-8BA2-AF8D303FF34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45FECE7-61AC-E338-9C7C-ED4C82A72E85}"/>
              </a:ext>
            </a:extLst>
          </p:cNvPr>
          <p:cNvSpPr>
            <a:spLocks noGrp="1"/>
          </p:cNvSpPr>
          <p:nvPr>
            <p:ph type="dt" sz="half" idx="10"/>
          </p:nvPr>
        </p:nvSpPr>
        <p:spPr/>
        <p:txBody>
          <a:bodyPr/>
          <a:lstStyle/>
          <a:p>
            <a:fld id="{DDF42E2E-4545-4923-A9DD-0AFF93CFA57A}" type="datetimeFigureOut">
              <a:rPr lang="en-US" smtClean="0"/>
              <a:t>1/31/24</a:t>
            </a:fld>
            <a:endParaRPr lang="en-US"/>
          </a:p>
        </p:txBody>
      </p:sp>
      <p:sp>
        <p:nvSpPr>
          <p:cNvPr id="8" name="Footer Placeholder 7">
            <a:extLst>
              <a:ext uri="{FF2B5EF4-FFF2-40B4-BE49-F238E27FC236}">
                <a16:creationId xmlns:a16="http://schemas.microsoft.com/office/drawing/2014/main" id="{2B64838A-DBEE-4A40-F9F2-3768E00E16F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D96B15C-3BB9-3AB7-1AC5-0130A8305CBE}"/>
              </a:ext>
            </a:extLst>
          </p:cNvPr>
          <p:cNvSpPr>
            <a:spLocks noGrp="1"/>
          </p:cNvSpPr>
          <p:nvPr>
            <p:ph type="sldNum" sz="quarter" idx="12"/>
          </p:nvPr>
        </p:nvSpPr>
        <p:spPr/>
        <p:txBody>
          <a:bodyPr/>
          <a:lstStyle/>
          <a:p>
            <a:fld id="{40D8360B-A44C-4DEC-91DC-61F5B6354532}" type="slidenum">
              <a:rPr lang="en-US" smtClean="0"/>
              <a:t>‹#›</a:t>
            </a:fld>
            <a:endParaRPr lang="en-US"/>
          </a:p>
        </p:txBody>
      </p:sp>
    </p:spTree>
    <p:extLst>
      <p:ext uri="{BB962C8B-B14F-4D97-AF65-F5344CB8AC3E}">
        <p14:creationId xmlns:p14="http://schemas.microsoft.com/office/powerpoint/2010/main" val="15633725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8D5B0-6F92-10EA-2B6B-7B761A58BC4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13F4EA3-9ECA-BC05-513E-37127A898A77}"/>
              </a:ext>
            </a:extLst>
          </p:cNvPr>
          <p:cNvSpPr>
            <a:spLocks noGrp="1"/>
          </p:cNvSpPr>
          <p:nvPr>
            <p:ph type="dt" sz="half" idx="10"/>
          </p:nvPr>
        </p:nvSpPr>
        <p:spPr/>
        <p:txBody>
          <a:bodyPr/>
          <a:lstStyle/>
          <a:p>
            <a:fld id="{DDF42E2E-4545-4923-A9DD-0AFF93CFA57A}" type="datetimeFigureOut">
              <a:rPr lang="en-US" smtClean="0"/>
              <a:t>1/31/24</a:t>
            </a:fld>
            <a:endParaRPr lang="en-US"/>
          </a:p>
        </p:txBody>
      </p:sp>
      <p:sp>
        <p:nvSpPr>
          <p:cNvPr id="4" name="Footer Placeholder 3">
            <a:extLst>
              <a:ext uri="{FF2B5EF4-FFF2-40B4-BE49-F238E27FC236}">
                <a16:creationId xmlns:a16="http://schemas.microsoft.com/office/drawing/2014/main" id="{4FB63F64-8E64-B09C-8435-BE7C02D227C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E836048-3A6D-A905-99BE-58B4AD77512D}"/>
              </a:ext>
            </a:extLst>
          </p:cNvPr>
          <p:cNvSpPr>
            <a:spLocks noGrp="1"/>
          </p:cNvSpPr>
          <p:nvPr>
            <p:ph type="sldNum" sz="quarter" idx="12"/>
          </p:nvPr>
        </p:nvSpPr>
        <p:spPr/>
        <p:txBody>
          <a:bodyPr/>
          <a:lstStyle/>
          <a:p>
            <a:fld id="{40D8360B-A44C-4DEC-91DC-61F5B6354532}" type="slidenum">
              <a:rPr lang="en-US" smtClean="0"/>
              <a:t>‹#›</a:t>
            </a:fld>
            <a:endParaRPr lang="en-US"/>
          </a:p>
        </p:txBody>
      </p:sp>
    </p:spTree>
    <p:extLst>
      <p:ext uri="{BB962C8B-B14F-4D97-AF65-F5344CB8AC3E}">
        <p14:creationId xmlns:p14="http://schemas.microsoft.com/office/powerpoint/2010/main" val="8867873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BD3342-EBF0-97ED-0DFF-7AB34B1A7AAD}"/>
              </a:ext>
            </a:extLst>
          </p:cNvPr>
          <p:cNvSpPr>
            <a:spLocks noGrp="1"/>
          </p:cNvSpPr>
          <p:nvPr>
            <p:ph type="dt" sz="half" idx="10"/>
          </p:nvPr>
        </p:nvSpPr>
        <p:spPr/>
        <p:txBody>
          <a:bodyPr/>
          <a:lstStyle/>
          <a:p>
            <a:fld id="{DDF42E2E-4545-4923-A9DD-0AFF93CFA57A}" type="datetimeFigureOut">
              <a:rPr lang="en-US" smtClean="0"/>
              <a:t>1/31/24</a:t>
            </a:fld>
            <a:endParaRPr lang="en-US"/>
          </a:p>
        </p:txBody>
      </p:sp>
      <p:sp>
        <p:nvSpPr>
          <p:cNvPr id="3" name="Footer Placeholder 2">
            <a:extLst>
              <a:ext uri="{FF2B5EF4-FFF2-40B4-BE49-F238E27FC236}">
                <a16:creationId xmlns:a16="http://schemas.microsoft.com/office/drawing/2014/main" id="{B20C853B-5F80-71AE-736B-7EEF317C218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2A4D661-1861-E54C-F49A-05627B8CBAF7}"/>
              </a:ext>
            </a:extLst>
          </p:cNvPr>
          <p:cNvSpPr>
            <a:spLocks noGrp="1"/>
          </p:cNvSpPr>
          <p:nvPr>
            <p:ph type="sldNum" sz="quarter" idx="12"/>
          </p:nvPr>
        </p:nvSpPr>
        <p:spPr/>
        <p:txBody>
          <a:bodyPr/>
          <a:lstStyle/>
          <a:p>
            <a:fld id="{40D8360B-A44C-4DEC-91DC-61F5B6354532}" type="slidenum">
              <a:rPr lang="en-US" smtClean="0"/>
              <a:t>‹#›</a:t>
            </a:fld>
            <a:endParaRPr lang="en-US"/>
          </a:p>
        </p:txBody>
      </p:sp>
    </p:spTree>
    <p:extLst>
      <p:ext uri="{BB962C8B-B14F-4D97-AF65-F5344CB8AC3E}">
        <p14:creationId xmlns:p14="http://schemas.microsoft.com/office/powerpoint/2010/main" val="22262972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ACEE9-80B5-AA67-6E1F-8051E3C3DC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3924C3A-D085-C8AC-1023-C7C08349EB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1E65B38-2566-E94B-AF6A-37A4EF7B1E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3BB39F-CDC5-A875-7FE2-A02ECC2ECA8F}"/>
              </a:ext>
            </a:extLst>
          </p:cNvPr>
          <p:cNvSpPr>
            <a:spLocks noGrp="1"/>
          </p:cNvSpPr>
          <p:nvPr>
            <p:ph type="dt" sz="half" idx="10"/>
          </p:nvPr>
        </p:nvSpPr>
        <p:spPr/>
        <p:txBody>
          <a:bodyPr/>
          <a:lstStyle/>
          <a:p>
            <a:fld id="{DDF42E2E-4545-4923-A9DD-0AFF93CFA57A}" type="datetimeFigureOut">
              <a:rPr lang="en-US" smtClean="0"/>
              <a:t>1/31/24</a:t>
            </a:fld>
            <a:endParaRPr lang="en-US"/>
          </a:p>
        </p:txBody>
      </p:sp>
      <p:sp>
        <p:nvSpPr>
          <p:cNvPr id="6" name="Footer Placeholder 5">
            <a:extLst>
              <a:ext uri="{FF2B5EF4-FFF2-40B4-BE49-F238E27FC236}">
                <a16:creationId xmlns:a16="http://schemas.microsoft.com/office/drawing/2014/main" id="{BF57FB9C-3FC0-9FD6-8C9C-C2ACE62CF7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C0DE1E-4BB3-62FE-F0A8-8DA1A9E82080}"/>
              </a:ext>
            </a:extLst>
          </p:cNvPr>
          <p:cNvSpPr>
            <a:spLocks noGrp="1"/>
          </p:cNvSpPr>
          <p:nvPr>
            <p:ph type="sldNum" sz="quarter" idx="12"/>
          </p:nvPr>
        </p:nvSpPr>
        <p:spPr/>
        <p:txBody>
          <a:bodyPr/>
          <a:lstStyle/>
          <a:p>
            <a:fld id="{40D8360B-A44C-4DEC-91DC-61F5B6354532}" type="slidenum">
              <a:rPr lang="en-US" smtClean="0"/>
              <a:t>‹#›</a:t>
            </a:fld>
            <a:endParaRPr lang="en-US"/>
          </a:p>
        </p:txBody>
      </p:sp>
    </p:spTree>
    <p:extLst>
      <p:ext uri="{BB962C8B-B14F-4D97-AF65-F5344CB8AC3E}">
        <p14:creationId xmlns:p14="http://schemas.microsoft.com/office/powerpoint/2010/main" val="14683504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04DB1-C248-9112-DF88-384551B150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F0A8E7-4DC9-2895-96C0-F1929336930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AE327DE-5C29-EB78-31B0-782E000662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37F262-D126-3533-5F24-77DCCB655E10}"/>
              </a:ext>
            </a:extLst>
          </p:cNvPr>
          <p:cNvSpPr>
            <a:spLocks noGrp="1"/>
          </p:cNvSpPr>
          <p:nvPr>
            <p:ph type="dt" sz="half" idx="10"/>
          </p:nvPr>
        </p:nvSpPr>
        <p:spPr/>
        <p:txBody>
          <a:bodyPr/>
          <a:lstStyle/>
          <a:p>
            <a:fld id="{DDF42E2E-4545-4923-A9DD-0AFF93CFA57A}" type="datetimeFigureOut">
              <a:rPr lang="en-US" smtClean="0"/>
              <a:t>1/31/24</a:t>
            </a:fld>
            <a:endParaRPr lang="en-US"/>
          </a:p>
        </p:txBody>
      </p:sp>
      <p:sp>
        <p:nvSpPr>
          <p:cNvPr id="6" name="Footer Placeholder 5">
            <a:extLst>
              <a:ext uri="{FF2B5EF4-FFF2-40B4-BE49-F238E27FC236}">
                <a16:creationId xmlns:a16="http://schemas.microsoft.com/office/drawing/2014/main" id="{C25D0120-E561-DF52-0EC1-1331AF7022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0E657A-12C9-B707-6940-8CA0F63C272B}"/>
              </a:ext>
            </a:extLst>
          </p:cNvPr>
          <p:cNvSpPr>
            <a:spLocks noGrp="1"/>
          </p:cNvSpPr>
          <p:nvPr>
            <p:ph type="sldNum" sz="quarter" idx="12"/>
          </p:nvPr>
        </p:nvSpPr>
        <p:spPr/>
        <p:txBody>
          <a:bodyPr/>
          <a:lstStyle/>
          <a:p>
            <a:fld id="{40D8360B-A44C-4DEC-91DC-61F5B6354532}" type="slidenum">
              <a:rPr lang="en-US" smtClean="0"/>
              <a:t>‹#›</a:t>
            </a:fld>
            <a:endParaRPr lang="en-US"/>
          </a:p>
        </p:txBody>
      </p:sp>
    </p:spTree>
    <p:extLst>
      <p:ext uri="{BB962C8B-B14F-4D97-AF65-F5344CB8AC3E}">
        <p14:creationId xmlns:p14="http://schemas.microsoft.com/office/powerpoint/2010/main" val="4185455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FB3F11-C567-4FA1-04D4-CBF9C018F34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E878690-D15E-B916-D45E-9A0C6C2848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061356-3540-0AEC-0406-B9D85A21A4A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DF42E2E-4545-4923-A9DD-0AFF93CFA57A}" type="datetimeFigureOut">
              <a:rPr lang="en-US" smtClean="0"/>
              <a:t>1/31/24</a:t>
            </a:fld>
            <a:endParaRPr lang="en-US"/>
          </a:p>
        </p:txBody>
      </p:sp>
      <p:sp>
        <p:nvSpPr>
          <p:cNvPr id="5" name="Footer Placeholder 4">
            <a:extLst>
              <a:ext uri="{FF2B5EF4-FFF2-40B4-BE49-F238E27FC236}">
                <a16:creationId xmlns:a16="http://schemas.microsoft.com/office/drawing/2014/main" id="{FCEDD050-3A7F-B7B7-B652-3DF2B776F6A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6B2D856-BF7F-3F7F-F5B0-A878A989E67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0D8360B-A44C-4DEC-91DC-61F5B6354532}" type="slidenum">
              <a:rPr lang="en-US" smtClean="0"/>
              <a:t>‹#›</a:t>
            </a:fld>
            <a:endParaRPr lang="en-US"/>
          </a:p>
        </p:txBody>
      </p:sp>
    </p:spTree>
    <p:extLst>
      <p:ext uri="{BB962C8B-B14F-4D97-AF65-F5344CB8AC3E}">
        <p14:creationId xmlns:p14="http://schemas.microsoft.com/office/powerpoint/2010/main" val="12561274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aka.ms/ragchat/remove-data" TargetMode="External"/><Relationship Id="rId4" Type="http://schemas.openxmlformats.org/officeDocument/2006/relationships/hyperlink" Target="https://github.com/pamelafox/azure-search-openai-demo/blob/main/docs/data_ingestion.md#removing-documents"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hyperlink" Target="https://aka.ms/ragchat/remove-data" TargetMode="External"/><Relationship Id="rId4" Type="http://schemas.openxmlformats.org/officeDocument/2006/relationships/hyperlink" Target="https://github.com/Azure-samples/azure-search-openai-demo/blob/main/docs/data_ingestion.md#indexing-additional-documents"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hyperlink" Target="https://aka.ms/html2pdf" TargetMode="External"/><Relationship Id="rId4" Type="http://schemas.openxmlformats.org/officeDocument/2006/relationships/hyperlink" Target="https://blog.pamelafox.org/2024/01/converting-html-pages-to-pdfs-with.html"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hyperlink" Target="https://aka.ms/ragchat/json" TargetMode="External"/><Relationship Id="rId4" Type="http://schemas.openxmlformats.org/officeDocument/2006/relationships/hyperlink" Target="https://github.com/Azure-Samples/azure-search-openai-demo/pull/1195"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hyperlink" Target="https://aka.ms/integrated-vectorization"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learn.microsoft.com/azure/search/vector-search-integrated-vectorization" TargetMode="External"/><Relationship Id="rId5" Type="http://schemas.openxmlformats.org/officeDocument/2006/relationships/image" Target="../media/image8.svg"/><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aka.ms/hacktogether/chatapp"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hyperlink" Target="https://aka.ms/ragchat-free" TargetMode="External"/><Relationship Id="rId4" Type="http://schemas.openxmlformats.org/officeDocument/2006/relationships/hyperlink" Target="https://github.com/Azure-Samples/azure-search-openai-demo"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436603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a:extLst>
            <a:ext uri="{FF2B5EF4-FFF2-40B4-BE49-F238E27FC236}">
              <a16:creationId xmlns:a16="http://schemas.microsoft.com/office/drawing/2014/main" id="{F62C2873-DBFC-B026-A6C3-96077C7A230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2537A3-495D-52E8-19B7-153F583AA22B}"/>
              </a:ext>
            </a:extLst>
          </p:cNvPr>
          <p:cNvSpPr>
            <a:spLocks noGrp="1"/>
          </p:cNvSpPr>
          <p:nvPr>
            <p:ph type="title"/>
          </p:nvPr>
        </p:nvSpPr>
        <p:spPr/>
        <p:txBody>
          <a:bodyPr/>
          <a:lstStyle/>
          <a:p>
            <a:r>
              <a:rPr lang="en-US" dirty="0">
                <a:solidFill>
                  <a:srgbClr val="2454C3"/>
                </a:solidFill>
                <a:effectLst>
                  <a:glow rad="63500">
                    <a:schemeClr val="bg1">
                      <a:alpha val="40000"/>
                    </a:schemeClr>
                  </a:glow>
                </a:effectLst>
                <a:latin typeface="Segoe UI Semibold" panose="020B0702040204020203" pitchFamily="34" charset="0"/>
                <a:cs typeface="Segoe UI Semibold" panose="020B0702040204020203" pitchFamily="34" charset="0"/>
              </a:rPr>
              <a:t>Frontend components</a:t>
            </a:r>
          </a:p>
        </p:txBody>
      </p:sp>
      <p:graphicFrame>
        <p:nvGraphicFramePr>
          <p:cNvPr id="6" name="Content Placeholder 5">
            <a:extLst>
              <a:ext uri="{FF2B5EF4-FFF2-40B4-BE49-F238E27FC236}">
                <a16:creationId xmlns:a16="http://schemas.microsoft.com/office/drawing/2014/main" id="{1C006270-350B-2EF9-07DB-A952F603A236}"/>
              </a:ext>
            </a:extLst>
          </p:cNvPr>
          <p:cNvGraphicFramePr>
            <a:graphicFrameLocks noGrp="1"/>
          </p:cNvGraphicFramePr>
          <p:nvPr>
            <p:ph idx="1"/>
            <p:extLst>
              <p:ext uri="{D42A27DB-BD31-4B8C-83A1-F6EECF244321}">
                <p14:modId xmlns:p14="http://schemas.microsoft.com/office/powerpoint/2010/main" val="830143839"/>
              </p:ext>
            </p:extLst>
          </p:nvPr>
        </p:nvGraphicFramePr>
        <p:xfrm>
          <a:off x="838199" y="1825625"/>
          <a:ext cx="10787744" cy="4319994"/>
        </p:xfrm>
        <a:graphic>
          <a:graphicData uri="http://schemas.openxmlformats.org/drawingml/2006/table">
            <a:tbl>
              <a:tblPr firstRow="1" bandRow="1">
                <a:tableStyleId>{5C22544A-7EE6-4342-B048-85BDC9FD1C3A}</a:tableStyleId>
              </a:tblPr>
              <a:tblGrid>
                <a:gridCol w="5393872">
                  <a:extLst>
                    <a:ext uri="{9D8B030D-6E8A-4147-A177-3AD203B41FA5}">
                      <a16:colId xmlns:a16="http://schemas.microsoft.com/office/drawing/2014/main" val="1398292548"/>
                    </a:ext>
                  </a:extLst>
                </a:gridCol>
                <a:gridCol w="5393872">
                  <a:extLst>
                    <a:ext uri="{9D8B030D-6E8A-4147-A177-3AD203B41FA5}">
                      <a16:colId xmlns:a16="http://schemas.microsoft.com/office/drawing/2014/main" val="4164692562"/>
                    </a:ext>
                  </a:extLst>
                </a:gridCol>
              </a:tblGrid>
              <a:tr h="719999">
                <a:tc>
                  <a:txBody>
                    <a:bodyPr/>
                    <a:lstStyle/>
                    <a:p>
                      <a:r>
                        <a:rPr lang="en-US" dirty="0"/>
                        <a:t>Change this file:</a:t>
                      </a:r>
                    </a:p>
                  </a:txBody>
                  <a:tcPr>
                    <a:solidFill>
                      <a:srgbClr val="2454C3"/>
                    </a:solidFill>
                  </a:tcPr>
                </a:tc>
                <a:tc>
                  <a:txBody>
                    <a:bodyPr/>
                    <a:lstStyle/>
                    <a:p>
                      <a:r>
                        <a:rPr lang="en-US" dirty="0"/>
                        <a:t>To customize:</a:t>
                      </a:r>
                    </a:p>
                  </a:txBody>
                  <a:tcPr>
                    <a:solidFill>
                      <a:srgbClr val="2454C3"/>
                    </a:solidFill>
                  </a:tcPr>
                </a:tc>
                <a:extLst>
                  <a:ext uri="{0D108BD9-81ED-4DB2-BD59-A6C34878D82A}">
                    <a16:rowId xmlns:a16="http://schemas.microsoft.com/office/drawing/2014/main" val="2588758247"/>
                  </a:ext>
                </a:extLst>
              </a:tr>
              <a:tr h="719999">
                <a:tc>
                  <a:txBody>
                    <a:bodyPr/>
                    <a:lstStyle/>
                    <a:p>
                      <a:r>
                        <a:rPr lang="en-US" dirty="0"/>
                        <a:t>app/frontend/</a:t>
                      </a:r>
                      <a:r>
                        <a:rPr lang="en-US" dirty="0" err="1"/>
                        <a:t>index.html</a:t>
                      </a:r>
                      <a:endParaRPr lang="en-US" dirty="0"/>
                    </a:p>
                  </a:txBody>
                  <a:tcPr/>
                </a:tc>
                <a:tc>
                  <a:txBody>
                    <a:bodyPr/>
                    <a:lstStyle/>
                    <a:p>
                      <a:r>
                        <a:rPr lang="en-US" dirty="0"/>
                        <a:t>title, metadata, script tag</a:t>
                      </a:r>
                    </a:p>
                  </a:txBody>
                  <a:tcPr/>
                </a:tc>
                <a:extLst>
                  <a:ext uri="{0D108BD9-81ED-4DB2-BD59-A6C34878D82A}">
                    <a16:rowId xmlns:a16="http://schemas.microsoft.com/office/drawing/2014/main" val="285957230"/>
                  </a:ext>
                </a:extLst>
              </a:tr>
              <a:tr h="719999">
                <a:tc>
                  <a:txBody>
                    <a:bodyPr/>
                    <a:lstStyle/>
                    <a:p>
                      <a:r>
                        <a:rPr lang="en-US" dirty="0"/>
                        <a:t>app/frontend/public/</a:t>
                      </a:r>
                      <a:r>
                        <a:rPr lang="en-US" dirty="0" err="1"/>
                        <a:t>favicon.ico</a:t>
                      </a:r>
                      <a:endParaRPr lang="en-US" dirty="0"/>
                    </a:p>
                  </a:txBody>
                  <a:tcPr/>
                </a:tc>
                <a:tc>
                  <a:txBody>
                    <a:bodyPr/>
                    <a:lstStyle/>
                    <a:p>
                      <a:r>
                        <a:rPr lang="en-US" dirty="0"/>
                        <a:t>browser tab icon</a:t>
                      </a:r>
                    </a:p>
                  </a:txBody>
                  <a:tcPr/>
                </a:tc>
                <a:extLst>
                  <a:ext uri="{0D108BD9-81ED-4DB2-BD59-A6C34878D82A}">
                    <a16:rowId xmlns:a16="http://schemas.microsoft.com/office/drawing/2014/main" val="3261710463"/>
                  </a:ext>
                </a:extLst>
              </a:tr>
              <a:tr h="719999">
                <a:tc>
                  <a:txBody>
                    <a:bodyPr/>
                    <a:lstStyle/>
                    <a:p>
                      <a:r>
                        <a:rPr lang="en-US" dirty="0"/>
                        <a:t>app/frontend/</a:t>
                      </a:r>
                      <a:r>
                        <a:rPr lang="en-US" dirty="0" err="1"/>
                        <a:t>src</a:t>
                      </a:r>
                      <a:r>
                        <a:rPr lang="en-US" dirty="0"/>
                        <a:t>/pages/layout/</a:t>
                      </a:r>
                      <a:r>
                        <a:rPr lang="en-US" dirty="0" err="1"/>
                        <a:t>Layout.tsx</a:t>
                      </a:r>
                      <a:endParaRPr lang="en-US" dirty="0"/>
                    </a:p>
                  </a:txBody>
                  <a:tcPr/>
                </a:tc>
                <a:tc>
                  <a:txBody>
                    <a:bodyPr/>
                    <a:lstStyle/>
                    <a:p>
                      <a:r>
                        <a:rPr lang="en-US" dirty="0"/>
                        <a:t>Navigation bar, colors</a:t>
                      </a:r>
                    </a:p>
                  </a:txBody>
                  <a:tcPr/>
                </a:tc>
                <a:extLst>
                  <a:ext uri="{0D108BD9-81ED-4DB2-BD59-A6C34878D82A}">
                    <a16:rowId xmlns:a16="http://schemas.microsoft.com/office/drawing/2014/main" val="3068514638"/>
                  </a:ext>
                </a:extLst>
              </a:tr>
              <a:tr h="719999">
                <a:tc>
                  <a:txBody>
                    <a:bodyPr/>
                    <a:lstStyle/>
                    <a:p>
                      <a:r>
                        <a:rPr lang="en-US" dirty="0"/>
                        <a:t>app/frontend/</a:t>
                      </a:r>
                      <a:r>
                        <a:rPr lang="en-US" dirty="0" err="1"/>
                        <a:t>src</a:t>
                      </a:r>
                      <a:r>
                        <a:rPr lang="en-US" dirty="0"/>
                        <a:t>/pages/chat/</a:t>
                      </a:r>
                      <a:r>
                        <a:rPr lang="en-US" dirty="0" err="1"/>
                        <a:t>Chat.tsx</a:t>
                      </a:r>
                      <a:endParaRPr lang="en-US" dirty="0"/>
                    </a:p>
                  </a:txBody>
                  <a:tcPr/>
                </a:tc>
                <a:tc>
                  <a:txBody>
                    <a:bodyPr/>
                    <a:lstStyle/>
                    <a:p>
                      <a:r>
                        <a:rPr lang="en-US" dirty="0"/>
                        <a:t>“Chat” tab and default settings</a:t>
                      </a:r>
                    </a:p>
                  </a:txBody>
                  <a:tcPr/>
                </a:tc>
                <a:extLst>
                  <a:ext uri="{0D108BD9-81ED-4DB2-BD59-A6C34878D82A}">
                    <a16:rowId xmlns:a16="http://schemas.microsoft.com/office/drawing/2014/main" val="689091655"/>
                  </a:ext>
                </a:extLst>
              </a:tr>
              <a:tr h="719999">
                <a:tc>
                  <a:txBody>
                    <a:bodyPr/>
                    <a:lstStyle/>
                    <a:p>
                      <a:r>
                        <a:rPr lang="en-US" dirty="0"/>
                        <a:t>app/frontend/</a:t>
                      </a:r>
                      <a:r>
                        <a:rPr lang="en-US" dirty="0" err="1"/>
                        <a:t>src</a:t>
                      </a:r>
                      <a:r>
                        <a:rPr lang="en-US" dirty="0"/>
                        <a:t>/pages/ask/</a:t>
                      </a:r>
                      <a:r>
                        <a:rPr lang="en-US" dirty="0" err="1"/>
                        <a:t>Ask.tsx</a:t>
                      </a:r>
                      <a:endParaRPr lang="en-US" dirty="0"/>
                    </a:p>
                  </a:txBody>
                  <a:tcPr/>
                </a:tc>
                <a:tc>
                  <a:txBody>
                    <a:bodyPr/>
                    <a:lstStyle/>
                    <a:p>
                      <a:r>
                        <a:rPr lang="en-US" dirty="0"/>
                        <a:t>“Ask” tab and default settings</a:t>
                      </a:r>
                    </a:p>
                  </a:txBody>
                  <a:tcPr/>
                </a:tc>
                <a:extLst>
                  <a:ext uri="{0D108BD9-81ED-4DB2-BD59-A6C34878D82A}">
                    <a16:rowId xmlns:a16="http://schemas.microsoft.com/office/drawing/2014/main" val="2854043938"/>
                  </a:ext>
                </a:extLst>
              </a:tr>
            </a:tbl>
          </a:graphicData>
        </a:graphic>
      </p:graphicFrame>
    </p:spTree>
    <p:extLst>
      <p:ext uri="{BB962C8B-B14F-4D97-AF65-F5344CB8AC3E}">
        <p14:creationId xmlns:p14="http://schemas.microsoft.com/office/powerpoint/2010/main" val="20478187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4055A16D-648C-D975-C6E1-8F87EC7D42BD}"/>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5D616FE8-ADC5-C77E-B87F-3DECAB4EDE67}"/>
              </a:ext>
            </a:extLst>
          </p:cNvPr>
          <p:cNvSpPr txBox="1"/>
          <p:nvPr/>
        </p:nvSpPr>
        <p:spPr>
          <a:xfrm>
            <a:off x="548561" y="953036"/>
            <a:ext cx="10529013" cy="1938992"/>
          </a:xfrm>
          <a:prstGeom prst="rect">
            <a:avLst/>
          </a:prstGeom>
          <a:noFill/>
        </p:spPr>
        <p:txBody>
          <a:bodyPr wrap="square" rtlCol="0">
            <a:spAutoFit/>
          </a:bodyPr>
          <a:lstStyle/>
          <a:p>
            <a:r>
              <a:rPr lang="en-US" sz="6000" b="1" dirty="0">
                <a:solidFill>
                  <a:srgbClr val="2454C3"/>
                </a:solidFill>
                <a:latin typeface="Segoe UI" panose="020B0502040204020203" pitchFamily="34" charset="0"/>
                <a:cs typeface="Segoe UI" panose="020B0502040204020203" pitchFamily="34" charset="0"/>
              </a:rPr>
              <a:t>Customizing</a:t>
            </a:r>
          </a:p>
          <a:p>
            <a:r>
              <a:rPr lang="en-US" sz="6000" b="1" dirty="0">
                <a:solidFill>
                  <a:srgbClr val="2454C3"/>
                </a:solidFill>
                <a:latin typeface="Segoe UI" panose="020B0502040204020203" pitchFamily="34" charset="0"/>
                <a:cs typeface="Segoe UI" panose="020B0502040204020203" pitchFamily="34" charset="0"/>
              </a:rPr>
              <a:t>the backend</a:t>
            </a:r>
          </a:p>
        </p:txBody>
      </p:sp>
    </p:spTree>
    <p:extLst>
      <p:ext uri="{BB962C8B-B14F-4D97-AF65-F5344CB8AC3E}">
        <p14:creationId xmlns:p14="http://schemas.microsoft.com/office/powerpoint/2010/main" val="27651156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a:extLst>
            <a:ext uri="{FF2B5EF4-FFF2-40B4-BE49-F238E27FC236}">
              <a16:creationId xmlns:a16="http://schemas.microsoft.com/office/drawing/2014/main" id="{D5803B8E-C48C-518A-DFA2-239352A6DF0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2CCC26-BC03-9432-2CDD-09C8C28B6D9A}"/>
              </a:ext>
            </a:extLst>
          </p:cNvPr>
          <p:cNvSpPr>
            <a:spLocks noGrp="1"/>
          </p:cNvSpPr>
          <p:nvPr>
            <p:ph type="title"/>
          </p:nvPr>
        </p:nvSpPr>
        <p:spPr/>
        <p:txBody>
          <a:bodyPr/>
          <a:lstStyle/>
          <a:p>
            <a:r>
              <a:rPr lang="en-US" dirty="0">
                <a:solidFill>
                  <a:srgbClr val="2454C3"/>
                </a:solidFill>
                <a:effectLst>
                  <a:glow rad="63500">
                    <a:schemeClr val="bg1">
                      <a:alpha val="40000"/>
                    </a:schemeClr>
                  </a:glow>
                </a:effectLst>
                <a:latin typeface="Segoe UI Semibold" panose="020B0702040204020203" pitchFamily="34" charset="0"/>
                <a:cs typeface="Segoe UI Semibold" panose="020B0702040204020203" pitchFamily="34" charset="0"/>
              </a:rPr>
              <a:t>Backend components</a:t>
            </a:r>
          </a:p>
        </p:txBody>
      </p:sp>
      <p:graphicFrame>
        <p:nvGraphicFramePr>
          <p:cNvPr id="3" name="Content Placeholder 5">
            <a:extLst>
              <a:ext uri="{FF2B5EF4-FFF2-40B4-BE49-F238E27FC236}">
                <a16:creationId xmlns:a16="http://schemas.microsoft.com/office/drawing/2014/main" id="{A318FFEA-942E-28AF-2759-BE6AAF8A42A4}"/>
              </a:ext>
            </a:extLst>
          </p:cNvPr>
          <p:cNvGraphicFramePr>
            <a:graphicFrameLocks noGrp="1"/>
          </p:cNvGraphicFramePr>
          <p:nvPr>
            <p:ph idx="1"/>
            <p:extLst>
              <p:ext uri="{D42A27DB-BD31-4B8C-83A1-F6EECF244321}">
                <p14:modId xmlns:p14="http://schemas.microsoft.com/office/powerpoint/2010/main" val="523638205"/>
              </p:ext>
            </p:extLst>
          </p:nvPr>
        </p:nvGraphicFramePr>
        <p:xfrm>
          <a:off x="838199" y="1825625"/>
          <a:ext cx="10787744" cy="4319994"/>
        </p:xfrm>
        <a:graphic>
          <a:graphicData uri="http://schemas.openxmlformats.org/drawingml/2006/table">
            <a:tbl>
              <a:tblPr firstRow="1" bandRow="1">
                <a:tableStyleId>{5C22544A-7EE6-4342-B048-85BDC9FD1C3A}</a:tableStyleId>
              </a:tblPr>
              <a:tblGrid>
                <a:gridCol w="6593959">
                  <a:extLst>
                    <a:ext uri="{9D8B030D-6E8A-4147-A177-3AD203B41FA5}">
                      <a16:colId xmlns:a16="http://schemas.microsoft.com/office/drawing/2014/main" val="1398292548"/>
                    </a:ext>
                  </a:extLst>
                </a:gridCol>
                <a:gridCol w="4193785">
                  <a:extLst>
                    <a:ext uri="{9D8B030D-6E8A-4147-A177-3AD203B41FA5}">
                      <a16:colId xmlns:a16="http://schemas.microsoft.com/office/drawing/2014/main" val="4164692562"/>
                    </a:ext>
                  </a:extLst>
                </a:gridCol>
              </a:tblGrid>
              <a:tr h="719999">
                <a:tc>
                  <a:txBody>
                    <a:bodyPr/>
                    <a:lstStyle/>
                    <a:p>
                      <a:r>
                        <a:rPr lang="en-US" dirty="0"/>
                        <a:t>Change this file:</a:t>
                      </a:r>
                    </a:p>
                  </a:txBody>
                  <a:tcPr>
                    <a:solidFill>
                      <a:srgbClr val="2454C3"/>
                    </a:solidFill>
                  </a:tcPr>
                </a:tc>
                <a:tc>
                  <a:txBody>
                    <a:bodyPr/>
                    <a:lstStyle/>
                    <a:p>
                      <a:r>
                        <a:rPr lang="en-US" dirty="0"/>
                        <a:t>To customize:</a:t>
                      </a:r>
                    </a:p>
                  </a:txBody>
                  <a:tcPr>
                    <a:solidFill>
                      <a:srgbClr val="2454C3"/>
                    </a:solidFill>
                  </a:tcPr>
                </a:tc>
                <a:extLst>
                  <a:ext uri="{0D108BD9-81ED-4DB2-BD59-A6C34878D82A}">
                    <a16:rowId xmlns:a16="http://schemas.microsoft.com/office/drawing/2014/main" val="2588758247"/>
                  </a:ext>
                </a:extLst>
              </a:tr>
              <a:tr h="719999">
                <a:tc>
                  <a:txBody>
                    <a:bodyPr/>
                    <a:lstStyle/>
                    <a:p>
                      <a:r>
                        <a:rPr lang="en-US" dirty="0"/>
                        <a:t>app/backend/</a:t>
                      </a:r>
                      <a:r>
                        <a:rPr lang="en-US" dirty="0" err="1"/>
                        <a:t>app.py</a:t>
                      </a:r>
                      <a:endParaRPr lang="en-US" dirty="0"/>
                    </a:p>
                  </a:txBody>
                  <a:tcPr/>
                </a:tc>
                <a:tc>
                  <a:txBody>
                    <a:bodyPr/>
                    <a:lstStyle/>
                    <a:p>
                      <a:r>
                        <a:rPr lang="en-US" dirty="0"/>
                        <a:t>additional routes, app configuration</a:t>
                      </a:r>
                    </a:p>
                  </a:txBody>
                  <a:tcPr/>
                </a:tc>
                <a:extLst>
                  <a:ext uri="{0D108BD9-81ED-4DB2-BD59-A6C34878D82A}">
                    <a16:rowId xmlns:a16="http://schemas.microsoft.com/office/drawing/2014/main" val="285957230"/>
                  </a:ext>
                </a:extLst>
              </a:tr>
              <a:tr h="719999">
                <a:tc>
                  <a:txBody>
                    <a:bodyPr/>
                    <a:lstStyle/>
                    <a:p>
                      <a:r>
                        <a:rPr lang="en-US" dirty="0"/>
                        <a:t>app/backend/approaches/</a:t>
                      </a:r>
                      <a:r>
                        <a:rPr lang="en-US" dirty="0" err="1"/>
                        <a:t>chatreadretrieveread.py</a:t>
                      </a:r>
                      <a:endParaRPr lang="en-US" dirty="0"/>
                    </a:p>
                  </a:txBody>
                  <a:tcPr/>
                </a:tc>
                <a:tc>
                  <a:txBody>
                    <a:bodyPr/>
                    <a:lstStyle/>
                    <a:p>
                      <a:r>
                        <a:rPr lang="en-US" dirty="0"/>
                        <a:t>“Chat” tab, RAG prompt and flow</a:t>
                      </a:r>
                    </a:p>
                  </a:txBody>
                  <a:tcPr/>
                </a:tc>
                <a:extLst>
                  <a:ext uri="{0D108BD9-81ED-4DB2-BD59-A6C34878D82A}">
                    <a16:rowId xmlns:a16="http://schemas.microsoft.com/office/drawing/2014/main" val="3261710463"/>
                  </a:ext>
                </a:extLst>
              </a:tr>
              <a:tr h="719999">
                <a:tc>
                  <a:txBody>
                    <a:bodyPr/>
                    <a:lstStyle/>
                    <a:p>
                      <a:r>
                        <a:rPr lang="en-US" dirty="0"/>
                        <a:t>app/backend/approaches/</a:t>
                      </a:r>
                      <a:r>
                        <a:rPr lang="en-US" dirty="0" err="1"/>
                        <a:t>chatreadretrievereadvision.py</a:t>
                      </a:r>
                      <a:endParaRPr lang="en-US" dirty="0"/>
                    </a:p>
                  </a:txBody>
                  <a:tcPr/>
                </a:tc>
                <a:tc>
                  <a:txBody>
                    <a:bodyPr/>
                    <a:lstStyle/>
                    <a:p>
                      <a:r>
                        <a:rPr lang="en-US" dirty="0"/>
                        <a:t>“Chat” tab, RAG flow when using vision</a:t>
                      </a:r>
                    </a:p>
                  </a:txBody>
                  <a:tcPr/>
                </a:tc>
                <a:extLst>
                  <a:ext uri="{0D108BD9-81ED-4DB2-BD59-A6C34878D82A}">
                    <a16:rowId xmlns:a16="http://schemas.microsoft.com/office/drawing/2014/main" val="3068514638"/>
                  </a:ext>
                </a:extLst>
              </a:tr>
              <a:tr h="719999">
                <a:tc>
                  <a:txBody>
                    <a:bodyPr/>
                    <a:lstStyle/>
                    <a:p>
                      <a:r>
                        <a:rPr lang="en-US" dirty="0"/>
                        <a:t>app/backend/approaches/</a:t>
                      </a:r>
                      <a:r>
                        <a:rPr lang="en-US" dirty="0" err="1"/>
                        <a:t>retrievethenread.py</a:t>
                      </a:r>
                      <a:endParaRPr lang="en-US" dirty="0"/>
                    </a:p>
                  </a:txBody>
                  <a:tcPr/>
                </a:tc>
                <a:tc>
                  <a:txBody>
                    <a:bodyPr/>
                    <a:lstStyle/>
                    <a:p>
                      <a:r>
                        <a:rPr lang="en-US" dirty="0"/>
                        <a:t>“Ask” tab, RAG prompt and flow</a:t>
                      </a:r>
                    </a:p>
                  </a:txBody>
                  <a:tcPr/>
                </a:tc>
                <a:extLst>
                  <a:ext uri="{0D108BD9-81ED-4DB2-BD59-A6C34878D82A}">
                    <a16:rowId xmlns:a16="http://schemas.microsoft.com/office/drawing/2014/main" val="689091655"/>
                  </a:ext>
                </a:extLst>
              </a:tr>
              <a:tr h="719999">
                <a:tc>
                  <a:txBody>
                    <a:bodyPr/>
                    <a:lstStyle/>
                    <a:p>
                      <a:r>
                        <a:rPr lang="en-US" dirty="0"/>
                        <a:t>app/backend/approaches/</a:t>
                      </a:r>
                      <a:r>
                        <a:rPr lang="en-US" dirty="0" err="1"/>
                        <a:t>retrievethenreadvision.py</a:t>
                      </a:r>
                      <a:endParaRPr lang="en-US" dirty="0"/>
                    </a:p>
                  </a:txBody>
                  <a:tcPr/>
                </a:tc>
                <a:tc>
                  <a:txBody>
                    <a:bodyPr/>
                    <a:lstStyle/>
                    <a:p>
                      <a:r>
                        <a:rPr lang="en-US" dirty="0"/>
                        <a:t>“Ask” tab, RAG flow when using vision</a:t>
                      </a:r>
                    </a:p>
                  </a:txBody>
                  <a:tcPr/>
                </a:tc>
                <a:extLst>
                  <a:ext uri="{0D108BD9-81ED-4DB2-BD59-A6C34878D82A}">
                    <a16:rowId xmlns:a16="http://schemas.microsoft.com/office/drawing/2014/main" val="2854043938"/>
                  </a:ext>
                </a:extLst>
              </a:tr>
            </a:tbl>
          </a:graphicData>
        </a:graphic>
      </p:graphicFrame>
    </p:spTree>
    <p:extLst>
      <p:ext uri="{BB962C8B-B14F-4D97-AF65-F5344CB8AC3E}">
        <p14:creationId xmlns:p14="http://schemas.microsoft.com/office/powerpoint/2010/main" val="17183193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a:extLst>
            <a:ext uri="{FF2B5EF4-FFF2-40B4-BE49-F238E27FC236}">
              <a16:creationId xmlns:a16="http://schemas.microsoft.com/office/drawing/2014/main" id="{62358E8F-3060-7B5F-C617-80C96CCED2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7A75FDF-A7B6-C30A-0D89-3B38AEA8B67A}"/>
              </a:ext>
            </a:extLst>
          </p:cNvPr>
          <p:cNvSpPr>
            <a:spLocks noGrp="1"/>
          </p:cNvSpPr>
          <p:nvPr>
            <p:ph type="title"/>
          </p:nvPr>
        </p:nvSpPr>
        <p:spPr/>
        <p:txBody>
          <a:bodyPr/>
          <a:lstStyle/>
          <a:p>
            <a:r>
              <a:rPr lang="en-US" dirty="0">
                <a:solidFill>
                  <a:srgbClr val="2454C3"/>
                </a:solidFill>
                <a:effectLst>
                  <a:glow rad="63500">
                    <a:schemeClr val="bg1">
                      <a:alpha val="40000"/>
                    </a:schemeClr>
                  </a:glow>
                </a:effectLst>
                <a:latin typeface="Segoe UI Semibold" panose="020B0702040204020203" pitchFamily="34" charset="0"/>
                <a:cs typeface="Segoe UI Semibold" panose="020B0702040204020203" pitchFamily="34" charset="0"/>
              </a:rPr>
              <a:t>Changing the prompt</a:t>
            </a:r>
          </a:p>
        </p:txBody>
      </p:sp>
      <p:sp>
        <p:nvSpPr>
          <p:cNvPr id="5" name="Content Placeholder 4">
            <a:extLst>
              <a:ext uri="{FF2B5EF4-FFF2-40B4-BE49-F238E27FC236}">
                <a16:creationId xmlns:a16="http://schemas.microsoft.com/office/drawing/2014/main" id="{AFAC7639-C09A-5260-81A4-A92CCBBC4EFF}"/>
              </a:ext>
            </a:extLst>
          </p:cNvPr>
          <p:cNvSpPr>
            <a:spLocks noGrp="1"/>
          </p:cNvSpPr>
          <p:nvPr>
            <p:ph idx="1"/>
          </p:nvPr>
        </p:nvSpPr>
        <p:spPr>
          <a:xfrm>
            <a:off x="838200" y="1825625"/>
            <a:ext cx="10515600" cy="4667250"/>
          </a:xfrm>
          <a:solidFill>
            <a:schemeClr val="bg2"/>
          </a:solidFill>
        </p:spPr>
        <p:txBody>
          <a:bodyPr>
            <a:noAutofit/>
          </a:bodyPr>
          <a:lstStyle/>
          <a:p>
            <a:pPr marL="0" indent="0">
              <a:buNone/>
            </a:pPr>
            <a:r>
              <a:rPr lang="en-US" sz="2000" b="0" dirty="0">
                <a:effectLst/>
                <a:latin typeface="Menlo" panose="020B0609030804020204" pitchFamily="49" charset="0"/>
              </a:rPr>
              <a:t>Assistant helps the </a:t>
            </a:r>
            <a:r>
              <a:rPr lang="en-US" sz="2000" b="0" dirty="0">
                <a:effectLst/>
                <a:highlight>
                  <a:srgbClr val="00FF00"/>
                </a:highlight>
                <a:latin typeface="Menlo" panose="020B0609030804020204" pitchFamily="49" charset="0"/>
              </a:rPr>
              <a:t>company employees </a:t>
            </a:r>
            <a:r>
              <a:rPr lang="en-US" sz="2000" b="0" dirty="0">
                <a:effectLst/>
                <a:latin typeface="Menlo" panose="020B0609030804020204" pitchFamily="49" charset="0"/>
              </a:rPr>
              <a:t>with their </a:t>
            </a:r>
            <a:r>
              <a:rPr lang="en-US" sz="2000" b="0" dirty="0">
                <a:effectLst/>
                <a:highlight>
                  <a:srgbClr val="00FF00"/>
                </a:highlight>
                <a:latin typeface="Menlo" panose="020B0609030804020204" pitchFamily="49" charset="0"/>
              </a:rPr>
              <a:t>healthcare plan questions, and questions about the employee handbook. </a:t>
            </a:r>
            <a:r>
              <a:rPr lang="en-US" sz="2000" b="0" dirty="0">
                <a:effectLst/>
                <a:latin typeface="Menlo" panose="020B0609030804020204" pitchFamily="49" charset="0"/>
              </a:rPr>
              <a:t>Be brief in your answers.</a:t>
            </a:r>
          </a:p>
          <a:p>
            <a:pPr marL="0" indent="0">
              <a:buNone/>
            </a:pPr>
            <a:r>
              <a:rPr lang="en-US" sz="2000" b="0" dirty="0">
                <a:effectLst/>
                <a:latin typeface="Menlo" panose="020B0609030804020204" pitchFamily="49" charset="0"/>
              </a:rPr>
              <a:t>Answer ONLY with the facts listed in the list of sources below. If there isn't enough information below, say you don't know. Do not generate answers that don't use the sources below. If asking a clarifying question to the user would help, ask the question.</a:t>
            </a:r>
          </a:p>
          <a:p>
            <a:pPr marL="0" indent="0">
              <a:buNone/>
            </a:pPr>
            <a:r>
              <a:rPr lang="en-US" sz="2000" b="0" dirty="0">
                <a:effectLst/>
                <a:latin typeface="Menlo" panose="020B0609030804020204" pitchFamily="49" charset="0"/>
              </a:rPr>
              <a:t>For tabular information return it as an html table. </a:t>
            </a:r>
            <a:r>
              <a:rPr lang="en-US" sz="2000" b="0" dirty="0">
                <a:effectLst/>
                <a:highlight>
                  <a:srgbClr val="00FF00"/>
                </a:highlight>
                <a:latin typeface="Menlo" panose="020B0609030804020204" pitchFamily="49" charset="0"/>
              </a:rPr>
              <a:t>Do not return markdown format.</a:t>
            </a:r>
            <a:r>
              <a:rPr lang="en-US" sz="2000" b="0" dirty="0">
                <a:effectLst/>
                <a:latin typeface="Menlo" panose="020B0609030804020204" pitchFamily="49" charset="0"/>
              </a:rPr>
              <a:t> </a:t>
            </a:r>
            <a:r>
              <a:rPr lang="en-US" sz="2000" b="0" dirty="0">
                <a:effectLst/>
                <a:highlight>
                  <a:srgbClr val="00FF00"/>
                </a:highlight>
                <a:latin typeface="Menlo" panose="020B0609030804020204" pitchFamily="49" charset="0"/>
              </a:rPr>
              <a:t>If the question is not in English, answer in the language used in the question.</a:t>
            </a:r>
          </a:p>
          <a:p>
            <a:pPr marL="0" indent="0">
              <a:buNone/>
            </a:pPr>
            <a:r>
              <a:rPr lang="en-US" sz="2000" b="0" dirty="0">
                <a:effectLst/>
                <a:latin typeface="Menlo" panose="020B0609030804020204" pitchFamily="49" charset="0"/>
              </a:rPr>
              <a:t>Each source has a name followed by colon and the actual information, always include the source name for each fact you use in the response. Use square brackets to reference the source, for example [info1.txt]. Don't combine sources, list each source separately, for example [info1.txt][info2.pdf].</a:t>
            </a:r>
            <a:endParaRPr lang="en-US" sz="2000" dirty="0"/>
          </a:p>
        </p:txBody>
      </p:sp>
    </p:spTree>
    <p:extLst>
      <p:ext uri="{BB962C8B-B14F-4D97-AF65-F5344CB8AC3E}">
        <p14:creationId xmlns:p14="http://schemas.microsoft.com/office/powerpoint/2010/main" val="22729145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a:extLst>
            <a:ext uri="{FF2B5EF4-FFF2-40B4-BE49-F238E27FC236}">
              <a16:creationId xmlns:a16="http://schemas.microsoft.com/office/drawing/2014/main" id="{B0393A67-ACFC-35B9-97AD-E671284CE52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7D0B5F-901B-F197-DD38-3739F2C4EE3A}"/>
              </a:ext>
            </a:extLst>
          </p:cNvPr>
          <p:cNvSpPr>
            <a:spLocks noGrp="1"/>
          </p:cNvSpPr>
          <p:nvPr>
            <p:ph type="title"/>
          </p:nvPr>
        </p:nvSpPr>
        <p:spPr/>
        <p:txBody>
          <a:bodyPr/>
          <a:lstStyle/>
          <a:p>
            <a:r>
              <a:rPr lang="en-US" dirty="0">
                <a:solidFill>
                  <a:srgbClr val="2454C3"/>
                </a:solidFill>
                <a:effectLst>
                  <a:glow rad="63500">
                    <a:schemeClr val="bg1">
                      <a:alpha val="40000"/>
                    </a:schemeClr>
                  </a:glow>
                </a:effectLst>
                <a:latin typeface="Segoe UI Semibold" panose="020B0702040204020203" pitchFamily="34" charset="0"/>
                <a:cs typeface="Segoe UI Semibold" panose="020B0702040204020203" pitchFamily="34" charset="0"/>
              </a:rPr>
              <a:t>VS code debugger for backend</a:t>
            </a:r>
          </a:p>
        </p:txBody>
      </p:sp>
      <p:pic>
        <p:nvPicPr>
          <p:cNvPr id="9" name="Picture 8" descr="A screenshot of a computer&#10;&#10;Description automatically generated">
            <a:extLst>
              <a:ext uri="{FF2B5EF4-FFF2-40B4-BE49-F238E27FC236}">
                <a16:creationId xmlns:a16="http://schemas.microsoft.com/office/drawing/2014/main" id="{CFE9A55D-562E-0484-DD0C-AC09E1DA07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7964" y="1743075"/>
            <a:ext cx="7226300" cy="4749800"/>
          </a:xfrm>
          <a:prstGeom prst="rect">
            <a:avLst/>
          </a:prstGeom>
          <a:ln>
            <a:solidFill>
              <a:srgbClr val="2454C3"/>
            </a:solidFill>
          </a:ln>
        </p:spPr>
      </p:pic>
      <p:sp>
        <p:nvSpPr>
          <p:cNvPr id="10" name="Rounded Rectangle 9">
            <a:extLst>
              <a:ext uri="{FF2B5EF4-FFF2-40B4-BE49-F238E27FC236}">
                <a16:creationId xmlns:a16="http://schemas.microsoft.com/office/drawing/2014/main" id="{A59D825A-F9C0-128A-3332-0B3AE620C14E}"/>
              </a:ext>
            </a:extLst>
          </p:cNvPr>
          <p:cNvSpPr/>
          <p:nvPr/>
        </p:nvSpPr>
        <p:spPr>
          <a:xfrm>
            <a:off x="740228" y="1636033"/>
            <a:ext cx="2601686" cy="587828"/>
          </a:xfrm>
          <a:prstGeom prst="roundRect">
            <a:avLst/>
          </a:prstGeom>
          <a:noFill/>
          <a:ln>
            <a:solidFill>
              <a:schemeClr val="accent5">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1" name="Subtitle 2">
            <a:extLst>
              <a:ext uri="{FF2B5EF4-FFF2-40B4-BE49-F238E27FC236}">
                <a16:creationId xmlns:a16="http://schemas.microsoft.com/office/drawing/2014/main" id="{7034D4FB-8B0C-8B30-C70A-DF740C5462DA}"/>
              </a:ext>
            </a:extLst>
          </p:cNvPr>
          <p:cNvSpPr txBox="1">
            <a:spLocks/>
          </p:cNvSpPr>
          <p:nvPr/>
        </p:nvSpPr>
        <p:spPr>
          <a:xfrm>
            <a:off x="8382000" y="2851150"/>
            <a:ext cx="3876676" cy="839106"/>
          </a:xfrm>
          <a:prstGeom prst="rect">
            <a:avLst/>
          </a:prstGeom>
        </p:spPr>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000" dirty="0"/>
              <a:t>Config in</a:t>
            </a:r>
          </a:p>
          <a:p>
            <a:pPr marL="0" indent="0">
              <a:buNone/>
            </a:pPr>
            <a:r>
              <a:rPr lang="en-US" sz="4000" dirty="0" err="1"/>
              <a:t>launch.json</a:t>
            </a:r>
            <a:endParaRPr lang="en-US" sz="4000" dirty="0"/>
          </a:p>
        </p:txBody>
      </p:sp>
    </p:spTree>
    <p:extLst>
      <p:ext uri="{BB962C8B-B14F-4D97-AF65-F5344CB8AC3E}">
        <p14:creationId xmlns:p14="http://schemas.microsoft.com/office/powerpoint/2010/main" val="22971105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5FF90A1A-DA39-4A3C-BDB2-9DF5A2CC3F6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457819F-54FB-53C5-5A40-4529E99A1E19}"/>
              </a:ext>
            </a:extLst>
          </p:cNvPr>
          <p:cNvSpPr txBox="1"/>
          <p:nvPr/>
        </p:nvSpPr>
        <p:spPr>
          <a:xfrm>
            <a:off x="548561" y="953036"/>
            <a:ext cx="10529013" cy="1938992"/>
          </a:xfrm>
          <a:prstGeom prst="rect">
            <a:avLst/>
          </a:prstGeom>
          <a:noFill/>
        </p:spPr>
        <p:txBody>
          <a:bodyPr wrap="square" rtlCol="0">
            <a:spAutoFit/>
          </a:bodyPr>
          <a:lstStyle/>
          <a:p>
            <a:r>
              <a:rPr lang="en-US" sz="6000" b="1" dirty="0">
                <a:solidFill>
                  <a:srgbClr val="2454C3"/>
                </a:solidFill>
                <a:latin typeface="Segoe UI" panose="020B0502040204020203" pitchFamily="34" charset="0"/>
                <a:cs typeface="Segoe UI" panose="020B0502040204020203" pitchFamily="34" charset="0"/>
              </a:rPr>
              <a:t>Ingesting</a:t>
            </a:r>
          </a:p>
          <a:p>
            <a:r>
              <a:rPr lang="en-US" sz="6000" b="1" dirty="0">
                <a:solidFill>
                  <a:srgbClr val="2454C3"/>
                </a:solidFill>
                <a:latin typeface="Segoe UI" panose="020B0502040204020203" pitchFamily="34" charset="0"/>
                <a:cs typeface="Segoe UI" panose="020B0502040204020203" pitchFamily="34" charset="0"/>
              </a:rPr>
              <a:t>custom data</a:t>
            </a:r>
          </a:p>
        </p:txBody>
      </p:sp>
    </p:spTree>
    <p:extLst>
      <p:ext uri="{BB962C8B-B14F-4D97-AF65-F5344CB8AC3E}">
        <p14:creationId xmlns:p14="http://schemas.microsoft.com/office/powerpoint/2010/main" val="20541513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a:extLst>
            <a:ext uri="{FF2B5EF4-FFF2-40B4-BE49-F238E27FC236}">
              <a16:creationId xmlns:a16="http://schemas.microsoft.com/office/drawing/2014/main" id="{567876A1-4CA1-B59A-CE9F-190C6505E9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BAB9744-4816-484E-D674-985CE733AEA1}"/>
              </a:ext>
            </a:extLst>
          </p:cNvPr>
          <p:cNvSpPr>
            <a:spLocks noGrp="1"/>
          </p:cNvSpPr>
          <p:nvPr>
            <p:ph type="title"/>
          </p:nvPr>
        </p:nvSpPr>
        <p:spPr/>
        <p:txBody>
          <a:bodyPr/>
          <a:lstStyle/>
          <a:p>
            <a:r>
              <a:rPr lang="en-US" dirty="0">
                <a:solidFill>
                  <a:srgbClr val="2454C3"/>
                </a:solidFill>
                <a:effectLst>
                  <a:glow rad="63500">
                    <a:schemeClr val="bg1">
                      <a:alpha val="40000"/>
                    </a:schemeClr>
                  </a:glow>
                </a:effectLst>
                <a:latin typeface="Segoe UI Semibold" panose="020B0702040204020203" pitchFamily="34" charset="0"/>
                <a:cs typeface="Segoe UI Semibold" panose="020B0702040204020203" pitchFamily="34" charset="0"/>
              </a:rPr>
              <a:t>Removing the current data</a:t>
            </a:r>
          </a:p>
        </p:txBody>
      </p:sp>
      <p:sp>
        <p:nvSpPr>
          <p:cNvPr id="6" name="Content Placeholder 4">
            <a:extLst>
              <a:ext uri="{FF2B5EF4-FFF2-40B4-BE49-F238E27FC236}">
                <a16:creationId xmlns:a16="http://schemas.microsoft.com/office/drawing/2014/main" id="{754A14F5-4530-46A6-2C5D-44843DEF2B0A}"/>
              </a:ext>
            </a:extLst>
          </p:cNvPr>
          <p:cNvSpPr>
            <a:spLocks noGrp="1"/>
          </p:cNvSpPr>
          <p:nvPr>
            <p:ph idx="1"/>
          </p:nvPr>
        </p:nvSpPr>
        <p:spPr>
          <a:xfrm>
            <a:off x="838199" y="2639134"/>
            <a:ext cx="7933660" cy="561266"/>
          </a:xfrm>
          <a:solidFill>
            <a:schemeClr val="bg2"/>
          </a:solidFill>
        </p:spPr>
        <p:txBody>
          <a:bodyPr>
            <a:normAutofit/>
          </a:bodyPr>
          <a:lstStyle/>
          <a:p>
            <a:pPr marL="0" indent="0">
              <a:buNone/>
            </a:pPr>
            <a:r>
              <a:rPr lang="en-US" dirty="0">
                <a:latin typeface="Monaco" pitchFamily="2" charset="77"/>
              </a:rPr>
              <a:t>./scripts/</a:t>
            </a:r>
            <a:r>
              <a:rPr lang="en-US" dirty="0" err="1">
                <a:latin typeface="Monaco" pitchFamily="2" charset="77"/>
              </a:rPr>
              <a:t>prepdocs.py</a:t>
            </a:r>
            <a:r>
              <a:rPr lang="en-US" dirty="0">
                <a:latin typeface="Monaco" pitchFamily="2" charset="77"/>
              </a:rPr>
              <a:t> --</a:t>
            </a:r>
            <a:r>
              <a:rPr lang="en-US" dirty="0" err="1">
                <a:latin typeface="Monaco" pitchFamily="2" charset="77"/>
              </a:rPr>
              <a:t>removeall</a:t>
            </a:r>
            <a:r>
              <a:rPr lang="en-US" dirty="0">
                <a:latin typeface="Monaco" pitchFamily="2" charset="77"/>
              </a:rPr>
              <a:t> </a:t>
            </a:r>
          </a:p>
        </p:txBody>
      </p:sp>
      <p:sp>
        <p:nvSpPr>
          <p:cNvPr id="7" name="Subtitle 2">
            <a:extLst>
              <a:ext uri="{FF2B5EF4-FFF2-40B4-BE49-F238E27FC236}">
                <a16:creationId xmlns:a16="http://schemas.microsoft.com/office/drawing/2014/main" id="{6227FF5B-19EE-D07F-5173-460673994412}"/>
              </a:ext>
            </a:extLst>
          </p:cNvPr>
          <p:cNvSpPr txBox="1">
            <a:spLocks/>
          </p:cNvSpPr>
          <p:nvPr/>
        </p:nvSpPr>
        <p:spPr>
          <a:xfrm>
            <a:off x="838199" y="1884278"/>
            <a:ext cx="10836350" cy="56126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t>In </a:t>
            </a:r>
            <a:r>
              <a:rPr lang="en-US" dirty="0">
                <a:latin typeface="Monaco" pitchFamily="2" charset="77"/>
              </a:rPr>
              <a:t>scripts/</a:t>
            </a:r>
            <a:r>
              <a:rPr lang="en-US" dirty="0" err="1">
                <a:latin typeface="Monaco" pitchFamily="2" charset="77"/>
              </a:rPr>
              <a:t>prepdocs.sh</a:t>
            </a:r>
            <a:r>
              <a:rPr lang="en-US" dirty="0">
                <a:latin typeface="Monaco" pitchFamily="2" charset="77"/>
              </a:rPr>
              <a:t> </a:t>
            </a:r>
            <a:r>
              <a:rPr lang="en-US" dirty="0"/>
              <a:t>or </a:t>
            </a:r>
            <a:r>
              <a:rPr lang="en-US" dirty="0">
                <a:latin typeface="Monaco" pitchFamily="2" charset="77"/>
              </a:rPr>
              <a:t>scripts/prepdocs.ps1</a:t>
            </a:r>
            <a:r>
              <a:rPr lang="en-US" dirty="0"/>
              <a:t>:</a:t>
            </a:r>
          </a:p>
        </p:txBody>
      </p:sp>
      <p:sp>
        <p:nvSpPr>
          <p:cNvPr id="8" name="Subtitle 2">
            <a:extLst>
              <a:ext uri="{FF2B5EF4-FFF2-40B4-BE49-F238E27FC236}">
                <a16:creationId xmlns:a16="http://schemas.microsoft.com/office/drawing/2014/main" id="{1131FE2D-1303-AA52-7F06-980152E6575C}"/>
              </a:ext>
            </a:extLst>
          </p:cNvPr>
          <p:cNvSpPr txBox="1">
            <a:spLocks/>
          </p:cNvSpPr>
          <p:nvPr/>
        </p:nvSpPr>
        <p:spPr>
          <a:xfrm>
            <a:off x="838199" y="3982437"/>
            <a:ext cx="10187764" cy="119561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3600" dirty="0"/>
              <a:t>You can also delete the index entirely in the Portal, if you need to add more fields.</a:t>
            </a:r>
          </a:p>
        </p:txBody>
      </p:sp>
      <p:sp>
        <p:nvSpPr>
          <p:cNvPr id="10" name="TextBox 9">
            <a:extLst>
              <a:ext uri="{FF2B5EF4-FFF2-40B4-BE49-F238E27FC236}">
                <a16:creationId xmlns:a16="http://schemas.microsoft.com/office/drawing/2014/main" id="{0B81459F-FAB3-BD79-3440-952B6585BC00}"/>
              </a:ext>
            </a:extLst>
          </p:cNvPr>
          <p:cNvSpPr txBox="1"/>
          <p:nvPr/>
        </p:nvSpPr>
        <p:spPr>
          <a:xfrm>
            <a:off x="838199" y="5498428"/>
            <a:ext cx="10687494" cy="461665"/>
          </a:xfrm>
          <a:prstGeom prst="rect">
            <a:avLst/>
          </a:prstGeom>
          <a:solidFill>
            <a:schemeClr val="bg1"/>
          </a:solidFill>
        </p:spPr>
        <p:txBody>
          <a:bodyPr wrap="square">
            <a:spAutoFit/>
          </a:bodyPr>
          <a:lstStyle/>
          <a:p>
            <a:r>
              <a:rPr lang="en-US" sz="2400" dirty="0">
                <a:solidFill>
                  <a:srgbClr val="2454C3"/>
                </a:solidFill>
                <a:hlinkClick r:id="rId4">
                  <a:extLst>
                    <a:ext uri="{A12FA001-AC4F-418D-AE19-62706E023703}">
                      <ahyp:hlinkClr xmlns:ahyp="http://schemas.microsoft.com/office/drawing/2018/hyperlinkcolor" val="tx"/>
                    </a:ext>
                  </a:extLst>
                </a:hlinkClick>
              </a:rPr>
              <a:t>🔗 Data ingestion guide: Removing documents</a:t>
            </a:r>
            <a:r>
              <a:rPr lang="en-US" sz="2400" dirty="0">
                <a:solidFill>
                  <a:srgbClr val="2454C3"/>
                </a:solidFill>
              </a:rPr>
              <a:t>    </a:t>
            </a:r>
            <a:r>
              <a:rPr lang="en-US" sz="2400" dirty="0">
                <a:solidFill>
                  <a:srgbClr val="2454C3"/>
                </a:solidFill>
                <a:hlinkClick r:id="rId5">
                  <a:extLst>
                    <a:ext uri="{A12FA001-AC4F-418D-AE19-62706E023703}">
                      <ahyp:hlinkClr xmlns:ahyp="http://schemas.microsoft.com/office/drawing/2018/hyperlinkcolor" val="tx"/>
                    </a:ext>
                  </a:extLst>
                </a:hlinkClick>
              </a:rPr>
              <a:t>aka.ms/ragchat/remove-data</a:t>
            </a:r>
            <a:endParaRPr lang="en-US" sz="2400" dirty="0">
              <a:solidFill>
                <a:srgbClr val="2454C3"/>
              </a:solidFill>
            </a:endParaRPr>
          </a:p>
        </p:txBody>
      </p:sp>
    </p:spTree>
    <p:extLst>
      <p:ext uri="{BB962C8B-B14F-4D97-AF65-F5344CB8AC3E}">
        <p14:creationId xmlns:p14="http://schemas.microsoft.com/office/powerpoint/2010/main" val="40449954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a:extLst>
            <a:ext uri="{FF2B5EF4-FFF2-40B4-BE49-F238E27FC236}">
              <a16:creationId xmlns:a16="http://schemas.microsoft.com/office/drawing/2014/main" id="{1372A7C2-5D58-465A-D763-34285B159A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5CE450-C2EA-649F-0C0E-4B513CEC203F}"/>
              </a:ext>
            </a:extLst>
          </p:cNvPr>
          <p:cNvSpPr>
            <a:spLocks noGrp="1"/>
          </p:cNvSpPr>
          <p:nvPr>
            <p:ph type="title"/>
          </p:nvPr>
        </p:nvSpPr>
        <p:spPr/>
        <p:txBody>
          <a:bodyPr/>
          <a:lstStyle/>
          <a:p>
            <a:r>
              <a:rPr lang="en-US" dirty="0">
                <a:solidFill>
                  <a:srgbClr val="2454C3"/>
                </a:solidFill>
                <a:effectLst>
                  <a:glow rad="63500">
                    <a:schemeClr val="bg1">
                      <a:alpha val="40000"/>
                    </a:schemeClr>
                  </a:glow>
                </a:effectLst>
                <a:latin typeface="Segoe UI Semibold" panose="020B0702040204020203" pitchFamily="34" charset="0"/>
                <a:cs typeface="Segoe UI Semibold" panose="020B0702040204020203" pitchFamily="34" charset="0"/>
              </a:rPr>
              <a:t>Adding new data: PDFs</a:t>
            </a:r>
          </a:p>
        </p:txBody>
      </p:sp>
      <p:sp>
        <p:nvSpPr>
          <p:cNvPr id="3" name="Subtitle 2">
            <a:extLst>
              <a:ext uri="{FF2B5EF4-FFF2-40B4-BE49-F238E27FC236}">
                <a16:creationId xmlns:a16="http://schemas.microsoft.com/office/drawing/2014/main" id="{74D16EB2-BCC0-6DA7-AB52-8700DDA5CFE5}"/>
              </a:ext>
            </a:extLst>
          </p:cNvPr>
          <p:cNvSpPr>
            <a:spLocks noGrp="1"/>
          </p:cNvSpPr>
          <p:nvPr>
            <p:ph idx="1"/>
          </p:nvPr>
        </p:nvSpPr>
        <p:spPr>
          <a:xfrm>
            <a:off x="838199" y="1825625"/>
            <a:ext cx="10836350" cy="3079750"/>
          </a:xfrm>
        </p:spPr>
        <p:txBody>
          <a:bodyPr>
            <a:normAutofit/>
          </a:bodyPr>
          <a:lstStyle/>
          <a:p>
            <a:pPr marL="742950" indent="-742950">
              <a:buFont typeface="+mj-lt"/>
              <a:buAutoNum type="arabicPeriod"/>
            </a:pPr>
            <a:r>
              <a:rPr lang="en-US" sz="3000" dirty="0">
                <a:latin typeface="Aptos" panose="020B0004020202020204" pitchFamily="34" charset="0"/>
              </a:rPr>
              <a:t>Add PDFs to </a:t>
            </a:r>
            <a:r>
              <a:rPr lang="en-US" sz="2400" dirty="0">
                <a:latin typeface="Monaco" pitchFamily="2" charset="77"/>
              </a:rPr>
              <a:t>data/</a:t>
            </a:r>
            <a:r>
              <a:rPr lang="en-US" sz="3000" dirty="0">
                <a:latin typeface="Aptos" panose="020B0004020202020204" pitchFamily="34" charset="0"/>
              </a:rPr>
              <a:t> folder</a:t>
            </a:r>
          </a:p>
          <a:p>
            <a:pPr marL="742950" indent="-742950">
              <a:buFont typeface="+mj-lt"/>
              <a:buAutoNum type="arabicPeriod"/>
            </a:pPr>
            <a:r>
              <a:rPr lang="en-US" sz="3000" dirty="0">
                <a:latin typeface="Aptos" panose="020B0004020202020204" pitchFamily="34" charset="0"/>
              </a:rPr>
              <a:t>Rerun </a:t>
            </a:r>
            <a:r>
              <a:rPr lang="en-US" sz="2400" dirty="0">
                <a:latin typeface="Monaco" pitchFamily="2" charset="77"/>
              </a:rPr>
              <a:t>./scripts/prepdocs.ps1 </a:t>
            </a:r>
            <a:r>
              <a:rPr lang="en-US" sz="3000" dirty="0">
                <a:latin typeface="Aptos" panose="020B0004020202020204" pitchFamily="34" charset="0"/>
              </a:rPr>
              <a:t>or </a:t>
            </a:r>
            <a:r>
              <a:rPr lang="en-US" sz="2400" dirty="0">
                <a:latin typeface="Monaco" pitchFamily="2" charset="77"/>
              </a:rPr>
              <a:t>./scripts/</a:t>
            </a:r>
            <a:r>
              <a:rPr lang="en-US" sz="2400" dirty="0" err="1">
                <a:latin typeface="Monaco" pitchFamily="2" charset="77"/>
              </a:rPr>
              <a:t>prepdocs.sh</a:t>
            </a:r>
            <a:endParaRPr lang="en-US" sz="2400" dirty="0">
              <a:latin typeface="Monaco" pitchFamily="2" charset="77"/>
            </a:endParaRPr>
          </a:p>
          <a:p>
            <a:pPr marL="742950" indent="-742950">
              <a:buFont typeface="+mj-lt"/>
              <a:buAutoNum type="arabicPeriod"/>
            </a:pPr>
            <a:r>
              <a:rPr lang="en-US" sz="3000" dirty="0"/>
              <a:t>Script will only process files that don’t yet have a corresponding .md5 file</a:t>
            </a:r>
          </a:p>
        </p:txBody>
      </p:sp>
      <p:sp>
        <p:nvSpPr>
          <p:cNvPr id="4" name="TextBox 3">
            <a:extLst>
              <a:ext uri="{FF2B5EF4-FFF2-40B4-BE49-F238E27FC236}">
                <a16:creationId xmlns:a16="http://schemas.microsoft.com/office/drawing/2014/main" id="{A12643BC-C2E3-B6EA-6A7C-322CC62EE653}"/>
              </a:ext>
            </a:extLst>
          </p:cNvPr>
          <p:cNvSpPr txBox="1"/>
          <p:nvPr/>
        </p:nvSpPr>
        <p:spPr>
          <a:xfrm>
            <a:off x="838199" y="5498428"/>
            <a:ext cx="10687494" cy="461665"/>
          </a:xfrm>
          <a:prstGeom prst="rect">
            <a:avLst/>
          </a:prstGeom>
          <a:solidFill>
            <a:schemeClr val="bg1"/>
          </a:solidFill>
        </p:spPr>
        <p:txBody>
          <a:bodyPr wrap="square">
            <a:spAutoFit/>
          </a:bodyPr>
          <a:lstStyle/>
          <a:p>
            <a:r>
              <a:rPr lang="en-US" sz="2400" dirty="0">
                <a:solidFill>
                  <a:srgbClr val="2454C3"/>
                </a:solidFill>
                <a:hlinkClick r:id="rId4">
                  <a:extLst>
                    <a:ext uri="{A12FA001-AC4F-418D-AE19-62706E023703}">
                      <ahyp:hlinkClr xmlns:ahyp="http://schemas.microsoft.com/office/drawing/2018/hyperlinkcolor" val="tx"/>
                    </a:ext>
                  </a:extLst>
                </a:hlinkClick>
              </a:rPr>
              <a:t>🔗 Data ingestion guide: Adding documents</a:t>
            </a:r>
            <a:r>
              <a:rPr lang="en-US" sz="2400" dirty="0">
                <a:solidFill>
                  <a:srgbClr val="2454C3"/>
                </a:solidFill>
              </a:rPr>
              <a:t>    </a:t>
            </a:r>
            <a:r>
              <a:rPr lang="en-US" sz="2400" dirty="0">
                <a:solidFill>
                  <a:srgbClr val="2454C3"/>
                </a:solidFill>
                <a:hlinkClick r:id="rId5">
                  <a:extLst>
                    <a:ext uri="{A12FA001-AC4F-418D-AE19-62706E023703}">
                      <ahyp:hlinkClr xmlns:ahyp="http://schemas.microsoft.com/office/drawing/2018/hyperlinkcolor" val="tx"/>
                    </a:ext>
                  </a:extLst>
                </a:hlinkClick>
              </a:rPr>
              <a:t>aka.ms/ragchat/add-data</a:t>
            </a:r>
            <a:endParaRPr lang="en-US" sz="2400" dirty="0">
              <a:solidFill>
                <a:srgbClr val="2454C3"/>
              </a:solidFill>
            </a:endParaRPr>
          </a:p>
        </p:txBody>
      </p:sp>
    </p:spTree>
    <p:extLst>
      <p:ext uri="{BB962C8B-B14F-4D97-AF65-F5344CB8AC3E}">
        <p14:creationId xmlns:p14="http://schemas.microsoft.com/office/powerpoint/2010/main" val="25447459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a:extLst>
            <a:ext uri="{FF2B5EF4-FFF2-40B4-BE49-F238E27FC236}">
              <a16:creationId xmlns:a16="http://schemas.microsoft.com/office/drawing/2014/main" id="{DE3E84C1-7C32-CB7D-655E-DD33828C96A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98C9A3-9E67-2D60-9235-800BEBFEAF2A}"/>
              </a:ext>
            </a:extLst>
          </p:cNvPr>
          <p:cNvSpPr>
            <a:spLocks noGrp="1"/>
          </p:cNvSpPr>
          <p:nvPr>
            <p:ph type="title"/>
          </p:nvPr>
        </p:nvSpPr>
        <p:spPr/>
        <p:txBody>
          <a:bodyPr/>
          <a:lstStyle/>
          <a:p>
            <a:r>
              <a:rPr lang="en-US" dirty="0">
                <a:solidFill>
                  <a:srgbClr val="2454C3"/>
                </a:solidFill>
                <a:effectLst>
                  <a:glow rad="63500">
                    <a:schemeClr val="bg1">
                      <a:alpha val="40000"/>
                    </a:schemeClr>
                  </a:glow>
                </a:effectLst>
                <a:latin typeface="Segoe UI Semibold" panose="020B0702040204020203" pitchFamily="34" charset="0"/>
                <a:cs typeface="Segoe UI Semibold" panose="020B0702040204020203" pitchFamily="34" charset="0"/>
              </a:rPr>
              <a:t>Adding new data: non-PDFs</a:t>
            </a:r>
          </a:p>
        </p:txBody>
      </p:sp>
      <p:sp>
        <p:nvSpPr>
          <p:cNvPr id="4" name="Subtitle 2">
            <a:extLst>
              <a:ext uri="{FF2B5EF4-FFF2-40B4-BE49-F238E27FC236}">
                <a16:creationId xmlns:a16="http://schemas.microsoft.com/office/drawing/2014/main" id="{F481277D-8891-3651-67AE-0CBC6A9F275E}"/>
              </a:ext>
            </a:extLst>
          </p:cNvPr>
          <p:cNvSpPr>
            <a:spLocks noGrp="1"/>
          </p:cNvSpPr>
          <p:nvPr>
            <p:ph idx="1"/>
          </p:nvPr>
        </p:nvSpPr>
        <p:spPr>
          <a:xfrm>
            <a:off x="838199" y="1825625"/>
            <a:ext cx="10836350" cy="3079750"/>
          </a:xfrm>
        </p:spPr>
        <p:txBody>
          <a:bodyPr>
            <a:normAutofit lnSpcReduction="10000"/>
          </a:bodyPr>
          <a:lstStyle/>
          <a:p>
            <a:pPr marL="0" indent="0">
              <a:buNone/>
            </a:pPr>
            <a:r>
              <a:rPr lang="en-US" sz="4000" dirty="0"/>
              <a:t>Options:</a:t>
            </a:r>
          </a:p>
          <a:p>
            <a:r>
              <a:rPr lang="en-US" sz="4000" dirty="0"/>
              <a:t>Convert data to PDFs (e.g. webpages to PDFs)</a:t>
            </a:r>
          </a:p>
          <a:p>
            <a:r>
              <a:rPr lang="en-US" sz="4000" dirty="0"/>
              <a:t>Use Document Intelligence to convert</a:t>
            </a:r>
          </a:p>
          <a:p>
            <a:r>
              <a:rPr lang="en-US" sz="4000" dirty="0"/>
              <a:t>Use integrated vectorization (cloud-based)</a:t>
            </a:r>
          </a:p>
          <a:p>
            <a:r>
              <a:rPr lang="en-US" sz="4000" dirty="0"/>
              <a:t>Write your own parser / use </a:t>
            </a:r>
            <a:r>
              <a:rPr lang="en-US" sz="4000" dirty="0" err="1"/>
              <a:t>Llamaindex</a:t>
            </a:r>
            <a:endParaRPr lang="en-US" sz="4000" dirty="0"/>
          </a:p>
        </p:txBody>
      </p:sp>
    </p:spTree>
    <p:extLst>
      <p:ext uri="{BB962C8B-B14F-4D97-AF65-F5344CB8AC3E}">
        <p14:creationId xmlns:p14="http://schemas.microsoft.com/office/powerpoint/2010/main" val="11683281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a:extLst>
            <a:ext uri="{FF2B5EF4-FFF2-40B4-BE49-F238E27FC236}">
              <a16:creationId xmlns:a16="http://schemas.microsoft.com/office/drawing/2014/main" id="{B8066493-F56F-F4D6-5200-DC310AEE58E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8CAE74-F75C-4774-B956-730E2ED07E70}"/>
              </a:ext>
            </a:extLst>
          </p:cNvPr>
          <p:cNvSpPr>
            <a:spLocks noGrp="1"/>
          </p:cNvSpPr>
          <p:nvPr>
            <p:ph type="title"/>
          </p:nvPr>
        </p:nvSpPr>
        <p:spPr/>
        <p:txBody>
          <a:bodyPr/>
          <a:lstStyle/>
          <a:p>
            <a:r>
              <a:rPr lang="en-US" dirty="0">
                <a:solidFill>
                  <a:srgbClr val="2454C3"/>
                </a:solidFill>
                <a:effectLst>
                  <a:glow rad="63500">
                    <a:schemeClr val="bg1">
                      <a:alpha val="40000"/>
                    </a:schemeClr>
                  </a:glow>
                </a:effectLst>
                <a:latin typeface="Segoe UI Semibold" panose="020B0702040204020203" pitchFamily="34" charset="0"/>
                <a:cs typeface="Segoe UI Semibold" panose="020B0702040204020203" pitchFamily="34" charset="0"/>
              </a:rPr>
              <a:t>Converting webpages to PDF</a:t>
            </a:r>
          </a:p>
        </p:txBody>
      </p:sp>
      <p:sp>
        <p:nvSpPr>
          <p:cNvPr id="4" name="Subtitle 2">
            <a:extLst>
              <a:ext uri="{FF2B5EF4-FFF2-40B4-BE49-F238E27FC236}">
                <a16:creationId xmlns:a16="http://schemas.microsoft.com/office/drawing/2014/main" id="{930590D0-FBFD-43BD-F2D8-7ED15D99569D}"/>
              </a:ext>
            </a:extLst>
          </p:cNvPr>
          <p:cNvSpPr>
            <a:spLocks noGrp="1"/>
          </p:cNvSpPr>
          <p:nvPr>
            <p:ph idx="1"/>
          </p:nvPr>
        </p:nvSpPr>
        <p:spPr>
          <a:xfrm>
            <a:off x="838199" y="1825625"/>
            <a:ext cx="10836350" cy="3079750"/>
          </a:xfrm>
        </p:spPr>
        <p:txBody>
          <a:bodyPr>
            <a:normAutofit lnSpcReduction="10000"/>
          </a:bodyPr>
          <a:lstStyle/>
          <a:p>
            <a:pPr marL="742950" indent="-742950">
              <a:buAutoNum type="arabicPeriod"/>
            </a:pPr>
            <a:r>
              <a:rPr lang="en-US" sz="4000" dirty="0"/>
              <a:t>Create a list of URLs that need indexing</a:t>
            </a:r>
          </a:p>
          <a:p>
            <a:pPr marL="742950" indent="-742950">
              <a:buAutoNum type="arabicPeriod"/>
            </a:pPr>
            <a:r>
              <a:rPr lang="en-US" sz="4000" dirty="0"/>
              <a:t>Use Playwright to visit each page &amp; save PDF</a:t>
            </a:r>
          </a:p>
          <a:p>
            <a:pPr marL="742950" indent="-742950">
              <a:buAutoNum type="arabicPeriod"/>
            </a:pPr>
            <a:endParaRPr lang="en-US" sz="4000" dirty="0"/>
          </a:p>
          <a:p>
            <a:pPr marL="742950" indent="-742950">
              <a:buAutoNum type="arabicPeriod"/>
            </a:pPr>
            <a:r>
              <a:rPr lang="en-US" sz="4000" dirty="0"/>
              <a:t>Add new PDFs as usual</a:t>
            </a:r>
          </a:p>
          <a:p>
            <a:pPr marL="742950" indent="-742950">
              <a:buAutoNum type="arabicPeriod"/>
            </a:pPr>
            <a:r>
              <a:rPr lang="en-US" sz="4000" dirty="0"/>
              <a:t>Customize frontend to render webpage</a:t>
            </a:r>
          </a:p>
        </p:txBody>
      </p:sp>
      <p:sp>
        <p:nvSpPr>
          <p:cNvPr id="5" name="TextBox 4">
            <a:extLst>
              <a:ext uri="{FF2B5EF4-FFF2-40B4-BE49-F238E27FC236}">
                <a16:creationId xmlns:a16="http://schemas.microsoft.com/office/drawing/2014/main" id="{A13ACB07-8494-A8A0-2CAD-B37BF2D505DF}"/>
              </a:ext>
            </a:extLst>
          </p:cNvPr>
          <p:cNvSpPr txBox="1"/>
          <p:nvPr/>
        </p:nvSpPr>
        <p:spPr>
          <a:xfrm>
            <a:off x="1644945" y="5101282"/>
            <a:ext cx="9708855" cy="923330"/>
          </a:xfrm>
          <a:prstGeom prst="rect">
            <a:avLst/>
          </a:prstGeom>
          <a:solidFill>
            <a:schemeClr val="bg1"/>
          </a:solidFill>
        </p:spPr>
        <p:txBody>
          <a:bodyPr wrap="square">
            <a:spAutoFit/>
          </a:bodyPr>
          <a:lstStyle/>
          <a:p>
            <a:r>
              <a:rPr lang="en-US" dirty="0">
                <a:latin typeface="Monaco" pitchFamily="2" charset="77"/>
              </a:rPr>
              <a:t>export function </a:t>
            </a:r>
            <a:r>
              <a:rPr lang="en-US" dirty="0" err="1">
                <a:latin typeface="Monaco" pitchFamily="2" charset="77"/>
              </a:rPr>
              <a:t>getCitationFilePath</a:t>
            </a:r>
            <a:r>
              <a:rPr lang="en-US" dirty="0">
                <a:latin typeface="Monaco" pitchFamily="2" charset="77"/>
              </a:rPr>
              <a:t>(citation: string): string {</a:t>
            </a:r>
          </a:p>
          <a:p>
            <a:r>
              <a:rPr lang="en-US" dirty="0">
                <a:latin typeface="Monaco" pitchFamily="2" charset="77"/>
              </a:rPr>
              <a:t>    return `https://</a:t>
            </a:r>
            <a:r>
              <a:rPr lang="en-US" dirty="0" err="1">
                <a:latin typeface="Monaco" pitchFamily="2" charset="77"/>
              </a:rPr>
              <a:t>playwright.dev</a:t>
            </a:r>
            <a:r>
              <a:rPr lang="en-US" dirty="0">
                <a:latin typeface="Monaco" pitchFamily="2" charset="77"/>
              </a:rPr>
              <a:t>/python/docs/${citation}`;</a:t>
            </a:r>
          </a:p>
          <a:p>
            <a:r>
              <a:rPr lang="en-US" dirty="0">
                <a:latin typeface="Monaco" pitchFamily="2" charset="77"/>
              </a:rPr>
              <a:t>}</a:t>
            </a:r>
          </a:p>
        </p:txBody>
      </p:sp>
      <p:sp>
        <p:nvSpPr>
          <p:cNvPr id="6" name="TextBox 5">
            <a:extLst>
              <a:ext uri="{FF2B5EF4-FFF2-40B4-BE49-F238E27FC236}">
                <a16:creationId xmlns:a16="http://schemas.microsoft.com/office/drawing/2014/main" id="{F7ACA88E-12F3-027E-A208-26DF72918394}"/>
              </a:ext>
            </a:extLst>
          </p:cNvPr>
          <p:cNvSpPr txBox="1"/>
          <p:nvPr/>
        </p:nvSpPr>
        <p:spPr>
          <a:xfrm>
            <a:off x="1644944" y="3059668"/>
            <a:ext cx="9708856" cy="461665"/>
          </a:xfrm>
          <a:prstGeom prst="rect">
            <a:avLst/>
          </a:prstGeom>
          <a:solidFill>
            <a:schemeClr val="bg1"/>
          </a:solidFill>
        </p:spPr>
        <p:txBody>
          <a:bodyPr wrap="square">
            <a:spAutoFit/>
          </a:bodyPr>
          <a:lstStyle/>
          <a:p>
            <a:r>
              <a:rPr lang="en-US" sz="2400" dirty="0">
                <a:solidFill>
                  <a:srgbClr val="2454C3"/>
                </a:solidFill>
                <a:hlinkClick r:id="rId4">
                  <a:extLst>
                    <a:ext uri="{A12FA001-AC4F-418D-AE19-62706E023703}">
                      <ahyp:hlinkClr xmlns:ahyp="http://schemas.microsoft.com/office/drawing/2018/hyperlinkcolor" val="tx"/>
                    </a:ext>
                  </a:extLst>
                </a:hlinkClick>
              </a:rPr>
              <a:t>🔗 Converting HTML pages to PDFs with Playwright</a:t>
            </a:r>
            <a:r>
              <a:rPr lang="en-US" sz="2400" dirty="0">
                <a:solidFill>
                  <a:srgbClr val="2454C3"/>
                </a:solidFill>
              </a:rPr>
              <a:t>        </a:t>
            </a:r>
            <a:r>
              <a:rPr lang="en-US" sz="2400" dirty="0">
                <a:solidFill>
                  <a:srgbClr val="2454C3"/>
                </a:solidFill>
                <a:hlinkClick r:id="rId5">
                  <a:extLst>
                    <a:ext uri="{A12FA001-AC4F-418D-AE19-62706E023703}">
                      <ahyp:hlinkClr xmlns:ahyp="http://schemas.microsoft.com/office/drawing/2018/hyperlinkcolor" val="tx"/>
                    </a:ext>
                  </a:extLst>
                </a:hlinkClick>
              </a:rPr>
              <a:t>aka.ms/html2pdf</a:t>
            </a:r>
            <a:endParaRPr lang="en-US" sz="2400" dirty="0">
              <a:solidFill>
                <a:srgbClr val="2454C3"/>
              </a:solidFill>
            </a:endParaRPr>
          </a:p>
        </p:txBody>
      </p:sp>
    </p:spTree>
    <p:extLst>
      <p:ext uri="{BB962C8B-B14F-4D97-AF65-F5344CB8AC3E}">
        <p14:creationId xmlns:p14="http://schemas.microsoft.com/office/powerpoint/2010/main" val="31820424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766706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a:extLst>
            <a:ext uri="{FF2B5EF4-FFF2-40B4-BE49-F238E27FC236}">
              <a16:creationId xmlns:a16="http://schemas.microsoft.com/office/drawing/2014/main" id="{7DDDE26D-2721-3323-6B31-EB72FF57F53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D7051A-B396-ADE3-89AE-6BE272A72CF1}"/>
              </a:ext>
            </a:extLst>
          </p:cNvPr>
          <p:cNvSpPr>
            <a:spLocks noGrp="1"/>
          </p:cNvSpPr>
          <p:nvPr>
            <p:ph type="title"/>
          </p:nvPr>
        </p:nvSpPr>
        <p:spPr/>
        <p:txBody>
          <a:bodyPr/>
          <a:lstStyle/>
          <a:p>
            <a:r>
              <a:rPr lang="en-US" dirty="0">
                <a:solidFill>
                  <a:srgbClr val="2454C3"/>
                </a:solidFill>
                <a:effectLst>
                  <a:glow rad="63500">
                    <a:schemeClr val="bg1">
                      <a:alpha val="40000"/>
                    </a:schemeClr>
                  </a:glow>
                </a:effectLst>
                <a:latin typeface="Segoe UI Semibold" panose="020B0702040204020203" pitchFamily="34" charset="0"/>
                <a:cs typeface="Segoe UI Semibold" panose="020B0702040204020203" pitchFamily="34" charset="0"/>
              </a:rPr>
              <a:t>Writing a custom parser</a:t>
            </a:r>
          </a:p>
        </p:txBody>
      </p:sp>
      <p:sp>
        <p:nvSpPr>
          <p:cNvPr id="7" name="Subtitle 2">
            <a:extLst>
              <a:ext uri="{FF2B5EF4-FFF2-40B4-BE49-F238E27FC236}">
                <a16:creationId xmlns:a16="http://schemas.microsoft.com/office/drawing/2014/main" id="{E4895CD9-7CC4-C32B-CAC7-CCB40E9BC46C}"/>
              </a:ext>
            </a:extLst>
          </p:cNvPr>
          <p:cNvSpPr>
            <a:spLocks noGrp="1"/>
          </p:cNvSpPr>
          <p:nvPr>
            <p:ph idx="1"/>
          </p:nvPr>
        </p:nvSpPr>
        <p:spPr>
          <a:xfrm>
            <a:off x="838199" y="1825625"/>
            <a:ext cx="10836350" cy="3079750"/>
          </a:xfrm>
        </p:spPr>
        <p:txBody>
          <a:bodyPr>
            <a:normAutofit/>
          </a:bodyPr>
          <a:lstStyle/>
          <a:p>
            <a:pPr marL="0" indent="0">
              <a:buNone/>
            </a:pPr>
            <a:r>
              <a:rPr lang="en-US" sz="4000" dirty="0"/>
              <a:t>Demo by Chris Ayers</a:t>
            </a:r>
          </a:p>
        </p:txBody>
      </p:sp>
      <p:sp>
        <p:nvSpPr>
          <p:cNvPr id="3" name="TextBox 2">
            <a:extLst>
              <a:ext uri="{FF2B5EF4-FFF2-40B4-BE49-F238E27FC236}">
                <a16:creationId xmlns:a16="http://schemas.microsoft.com/office/drawing/2014/main" id="{2F774BA2-B09D-3888-C9C0-D6A5F4644F53}"/>
              </a:ext>
            </a:extLst>
          </p:cNvPr>
          <p:cNvSpPr txBox="1"/>
          <p:nvPr/>
        </p:nvSpPr>
        <p:spPr>
          <a:xfrm>
            <a:off x="838200" y="5945913"/>
            <a:ext cx="10244328" cy="461665"/>
          </a:xfrm>
          <a:prstGeom prst="rect">
            <a:avLst/>
          </a:prstGeom>
          <a:solidFill>
            <a:schemeClr val="bg1"/>
          </a:solidFill>
        </p:spPr>
        <p:txBody>
          <a:bodyPr wrap="square">
            <a:spAutoFit/>
          </a:bodyPr>
          <a:lstStyle/>
          <a:p>
            <a:r>
              <a:rPr lang="en-US" sz="2400" dirty="0">
                <a:solidFill>
                  <a:srgbClr val="2454C3"/>
                </a:solidFill>
                <a:hlinkClick r:id="rId4">
                  <a:extLst>
                    <a:ext uri="{A12FA001-AC4F-418D-AE19-62706E023703}">
                      <ahyp:hlinkClr xmlns:ahyp="http://schemas.microsoft.com/office/drawing/2018/hyperlinkcolor" val="tx"/>
                    </a:ext>
                  </a:extLst>
                </a:hlinkClick>
              </a:rPr>
              <a:t>🔗 PR: Adding a JSONParser class</a:t>
            </a:r>
            <a:r>
              <a:rPr lang="en-US" sz="2400" dirty="0">
                <a:solidFill>
                  <a:srgbClr val="2454C3"/>
                </a:solidFill>
              </a:rPr>
              <a:t>                                              </a:t>
            </a:r>
            <a:r>
              <a:rPr lang="en-US" sz="2400" dirty="0">
                <a:solidFill>
                  <a:srgbClr val="2454C3"/>
                </a:solidFill>
                <a:hlinkClick r:id="rId5">
                  <a:extLst>
                    <a:ext uri="{A12FA001-AC4F-418D-AE19-62706E023703}">
                      <ahyp:hlinkClr xmlns:ahyp="http://schemas.microsoft.com/office/drawing/2018/hyperlinkcolor" val="tx"/>
                    </a:ext>
                  </a:extLst>
                </a:hlinkClick>
              </a:rPr>
              <a:t>aka.ms/ragchat/json</a:t>
            </a:r>
            <a:endParaRPr lang="en-US" sz="2400" dirty="0">
              <a:solidFill>
                <a:srgbClr val="2454C3"/>
              </a:solidFill>
            </a:endParaRPr>
          </a:p>
        </p:txBody>
      </p:sp>
    </p:spTree>
    <p:extLst>
      <p:ext uri="{BB962C8B-B14F-4D97-AF65-F5344CB8AC3E}">
        <p14:creationId xmlns:p14="http://schemas.microsoft.com/office/powerpoint/2010/main" val="7191258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a:extLst>
            <a:ext uri="{FF2B5EF4-FFF2-40B4-BE49-F238E27FC236}">
              <a16:creationId xmlns:a16="http://schemas.microsoft.com/office/drawing/2014/main" id="{F3C3CB65-02CE-4A67-E17C-B466E194BCA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89FBC4E-BB1C-0F96-2FBA-AB689076322D}"/>
              </a:ext>
            </a:extLst>
          </p:cNvPr>
          <p:cNvSpPr>
            <a:spLocks noGrp="1"/>
          </p:cNvSpPr>
          <p:nvPr>
            <p:ph type="title"/>
          </p:nvPr>
        </p:nvSpPr>
        <p:spPr>
          <a:xfrm>
            <a:off x="838200" y="365125"/>
            <a:ext cx="6779513" cy="1325563"/>
          </a:xfrm>
        </p:spPr>
        <p:txBody>
          <a:bodyPr/>
          <a:lstStyle/>
          <a:p>
            <a:r>
              <a:rPr lang="en-US" dirty="0">
                <a:solidFill>
                  <a:srgbClr val="2454C3"/>
                </a:solidFill>
                <a:effectLst>
                  <a:glow rad="63500">
                    <a:schemeClr val="bg1">
                      <a:alpha val="40000"/>
                    </a:schemeClr>
                  </a:glow>
                </a:effectLst>
                <a:latin typeface="Segoe UI Semibold" panose="020B0702040204020203" pitchFamily="34" charset="0"/>
                <a:cs typeface="Segoe UI Semibold" panose="020B0702040204020203" pitchFamily="34" charset="0"/>
              </a:rPr>
              <a:t>Integrated vectorization</a:t>
            </a:r>
          </a:p>
        </p:txBody>
      </p:sp>
      <p:sp>
        <p:nvSpPr>
          <p:cNvPr id="3" name="Title 1">
            <a:extLst>
              <a:ext uri="{FF2B5EF4-FFF2-40B4-BE49-F238E27FC236}">
                <a16:creationId xmlns:a16="http://schemas.microsoft.com/office/drawing/2014/main" id="{7E00713D-F2A8-D329-4DE6-6B5EE138DBE4}"/>
              </a:ext>
            </a:extLst>
          </p:cNvPr>
          <p:cNvSpPr txBox="1">
            <a:spLocks/>
          </p:cNvSpPr>
          <p:nvPr/>
        </p:nvSpPr>
        <p:spPr>
          <a:xfrm>
            <a:off x="815593" y="1310899"/>
            <a:ext cx="11018520" cy="9233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dirty="0">
                <a:latin typeface="+mn-lt"/>
                <a:cs typeface="Segoe UI"/>
              </a:rPr>
              <a:t>End-to-end data processing tailored to RAG</a:t>
            </a:r>
            <a:endParaRPr lang="en-US" dirty="0">
              <a:latin typeface="+mn-lt"/>
              <a:cs typeface="Segoe UI"/>
            </a:endParaRPr>
          </a:p>
        </p:txBody>
      </p:sp>
      <p:grpSp>
        <p:nvGrpSpPr>
          <p:cNvPr id="4" name="Group 3">
            <a:extLst>
              <a:ext uri="{FF2B5EF4-FFF2-40B4-BE49-F238E27FC236}">
                <a16:creationId xmlns:a16="http://schemas.microsoft.com/office/drawing/2014/main" id="{8C3C7EC2-3E87-6098-B636-19EF69E2051C}"/>
              </a:ext>
            </a:extLst>
          </p:cNvPr>
          <p:cNvGrpSpPr/>
          <p:nvPr/>
        </p:nvGrpSpPr>
        <p:grpSpPr>
          <a:xfrm>
            <a:off x="10241962" y="1795300"/>
            <a:ext cx="1052501" cy="1052501"/>
            <a:chOff x="7796965" y="1731015"/>
            <a:chExt cx="758014" cy="758014"/>
          </a:xfrm>
        </p:grpSpPr>
        <p:sp>
          <p:nvSpPr>
            <p:cNvPr id="5" name="Rectangle: Rounded Corners 25">
              <a:extLst>
                <a:ext uri="{FF2B5EF4-FFF2-40B4-BE49-F238E27FC236}">
                  <a16:creationId xmlns:a16="http://schemas.microsoft.com/office/drawing/2014/main" id="{9258D2B1-FD07-7682-01CF-BEE33443762F}"/>
                </a:ext>
              </a:extLst>
            </p:cNvPr>
            <p:cNvSpPr/>
            <p:nvPr/>
          </p:nvSpPr>
          <p:spPr>
            <a:xfrm>
              <a:off x="7796965" y="1731015"/>
              <a:ext cx="758014" cy="758014"/>
            </a:xfrm>
            <a:prstGeom prst="roundRect">
              <a:avLst/>
            </a:prstGeom>
            <a:solidFill>
              <a:srgbClr val="F5F5F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437806336">
              <a:extLst>
                <a:ext uri="{FF2B5EF4-FFF2-40B4-BE49-F238E27FC236}">
                  <a16:creationId xmlns:a16="http://schemas.microsoft.com/office/drawing/2014/main" id="{29E24FBB-27EB-37D5-EF09-4A28521010E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856249" y="1789982"/>
              <a:ext cx="639445" cy="640080"/>
            </a:xfrm>
            <a:prstGeom prst="rect">
              <a:avLst/>
            </a:prstGeom>
          </p:spPr>
        </p:pic>
      </p:grpSp>
      <p:sp>
        <p:nvSpPr>
          <p:cNvPr id="7" name="Rounded Rectangle 1">
            <a:extLst>
              <a:ext uri="{FF2B5EF4-FFF2-40B4-BE49-F238E27FC236}">
                <a16:creationId xmlns:a16="http://schemas.microsoft.com/office/drawing/2014/main" id="{93C2511C-C1F9-7C3E-DA45-ED0ABBC79C3E}"/>
              </a:ext>
              <a:ext uri="{C183D7F6-B498-43B3-948B-1728B52AA6E4}">
                <adec:decorative xmlns:adec="http://schemas.microsoft.com/office/drawing/2017/decorative" val="1"/>
              </a:ext>
            </a:extLst>
          </p:cNvPr>
          <p:cNvSpPr/>
          <p:nvPr/>
        </p:nvSpPr>
        <p:spPr bwMode="auto">
          <a:xfrm>
            <a:off x="896612" y="3020232"/>
            <a:ext cx="1645920" cy="2579628"/>
          </a:xfrm>
          <a:prstGeom prst="roundRect">
            <a:avLst>
              <a:gd name="adj" fmla="val 2509"/>
            </a:avLst>
          </a:prstGeom>
          <a:solidFill>
            <a:srgbClr val="2454C3"/>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82880" rIns="182880" bIns="182880"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1400" dirty="0">
                <a:solidFill>
                  <a:schemeClr val="bg1"/>
                </a:solidFill>
                <a:latin typeface="+mj-lt"/>
                <a:cs typeface="Segoe UI" pitchFamily="34" charset="0"/>
              </a:rPr>
              <a:t>Data source access</a:t>
            </a:r>
          </a:p>
          <a:p>
            <a:pPr defTabSz="932472" fontAlgn="base">
              <a:spcBef>
                <a:spcPct val="0"/>
              </a:spcBef>
              <a:spcAft>
                <a:spcPct val="0"/>
              </a:spcAft>
            </a:pPr>
            <a:endParaRPr lang="en-US" sz="1400" dirty="0">
              <a:solidFill>
                <a:schemeClr val="bg1"/>
              </a:solidFill>
              <a:latin typeface="+mj-lt"/>
              <a:cs typeface="Segoe UI" pitchFamily="34" charset="0"/>
            </a:endParaRPr>
          </a:p>
          <a:p>
            <a:pPr marL="174625" indent="-174625" defTabSz="932472" fontAlgn="base">
              <a:spcBef>
                <a:spcPct val="0"/>
              </a:spcBef>
              <a:spcAft>
                <a:spcPct val="0"/>
              </a:spcAft>
              <a:buFont typeface="Arial" panose="020B0604020202020204" pitchFamily="34" charset="0"/>
              <a:buChar char="•"/>
            </a:pPr>
            <a:r>
              <a:rPr lang="en-US" sz="1200" dirty="0">
                <a:solidFill>
                  <a:schemeClr val="bg1"/>
                </a:solidFill>
                <a:cs typeface="Segoe UI" pitchFamily="34" charset="0"/>
              </a:rPr>
              <a:t>Blob Storage</a:t>
            </a:r>
          </a:p>
          <a:p>
            <a:pPr marL="174625" indent="-174625" defTabSz="932472" fontAlgn="base">
              <a:spcBef>
                <a:spcPct val="0"/>
              </a:spcBef>
              <a:spcAft>
                <a:spcPct val="0"/>
              </a:spcAft>
              <a:buFont typeface="Arial" panose="020B0604020202020204" pitchFamily="34" charset="0"/>
              <a:buChar char="•"/>
            </a:pPr>
            <a:r>
              <a:rPr lang="en-US" sz="1200" dirty="0">
                <a:solidFill>
                  <a:schemeClr val="bg1"/>
                </a:solidFill>
                <a:cs typeface="Segoe UI" pitchFamily="34" charset="0"/>
              </a:rPr>
              <a:t>ADLSv2</a:t>
            </a:r>
          </a:p>
          <a:p>
            <a:pPr marL="174625" indent="-174625" defTabSz="932472" fontAlgn="base">
              <a:spcBef>
                <a:spcPct val="0"/>
              </a:spcBef>
              <a:spcAft>
                <a:spcPct val="0"/>
              </a:spcAft>
              <a:buFont typeface="Arial" panose="020B0604020202020204" pitchFamily="34" charset="0"/>
              <a:buChar char="•"/>
            </a:pPr>
            <a:r>
              <a:rPr lang="en-US" sz="1200" dirty="0">
                <a:solidFill>
                  <a:schemeClr val="bg1"/>
                </a:solidFill>
                <a:cs typeface="Segoe UI" pitchFamily="34" charset="0"/>
              </a:rPr>
              <a:t>SQL DB</a:t>
            </a:r>
          </a:p>
          <a:p>
            <a:pPr marL="174625" indent="-174625" defTabSz="932472" fontAlgn="base">
              <a:spcBef>
                <a:spcPct val="0"/>
              </a:spcBef>
              <a:spcAft>
                <a:spcPct val="0"/>
              </a:spcAft>
              <a:buFont typeface="Arial" panose="020B0604020202020204" pitchFamily="34" charset="0"/>
              <a:buChar char="•"/>
            </a:pPr>
            <a:r>
              <a:rPr lang="en-US" sz="1200" dirty="0" err="1">
                <a:solidFill>
                  <a:schemeClr val="bg1"/>
                </a:solidFill>
                <a:cs typeface="Segoe UI" pitchFamily="34" charset="0"/>
              </a:rPr>
              <a:t>CosmosDB</a:t>
            </a:r>
            <a:endParaRPr lang="en-US" sz="1200" dirty="0">
              <a:solidFill>
                <a:schemeClr val="bg1"/>
              </a:solidFill>
              <a:cs typeface="Segoe UI" pitchFamily="34" charset="0"/>
            </a:endParaRPr>
          </a:p>
          <a:p>
            <a:pPr marL="174625" indent="-174625" defTabSz="932472" fontAlgn="base">
              <a:spcBef>
                <a:spcPct val="0"/>
              </a:spcBef>
              <a:spcAft>
                <a:spcPct val="0"/>
              </a:spcAft>
              <a:buFont typeface="Arial" panose="020B0604020202020204" pitchFamily="34" charset="0"/>
              <a:buChar char="•"/>
            </a:pPr>
            <a:r>
              <a:rPr lang="en-US" sz="1200" dirty="0">
                <a:solidFill>
                  <a:schemeClr val="bg1"/>
                </a:solidFill>
                <a:cs typeface="Segoe UI" pitchFamily="34" charset="0"/>
              </a:rPr>
              <a:t>…</a:t>
            </a:r>
          </a:p>
          <a:p>
            <a:pPr marL="174625" indent="-174625" defTabSz="932472" fontAlgn="base">
              <a:spcBef>
                <a:spcPct val="0"/>
              </a:spcBef>
              <a:spcAft>
                <a:spcPct val="0"/>
              </a:spcAft>
              <a:buFont typeface="Arial" panose="020B0604020202020204" pitchFamily="34" charset="0"/>
              <a:buChar char="•"/>
            </a:pPr>
            <a:endParaRPr lang="en-US" sz="1200" dirty="0">
              <a:solidFill>
                <a:schemeClr val="bg1"/>
              </a:solidFill>
              <a:cs typeface="Segoe UI" pitchFamily="34" charset="0"/>
            </a:endParaRPr>
          </a:p>
          <a:p>
            <a:pPr marL="174625" indent="-174625" defTabSz="932472" fontAlgn="base">
              <a:spcBef>
                <a:spcPct val="0"/>
              </a:spcBef>
              <a:spcAft>
                <a:spcPct val="0"/>
              </a:spcAft>
              <a:buFont typeface="Segoe UI" panose="020B0502040204020203" pitchFamily="34" charset="0"/>
              <a:buChar char="+"/>
            </a:pPr>
            <a:r>
              <a:rPr lang="en-US" sz="1200" dirty="0">
                <a:solidFill>
                  <a:schemeClr val="bg1"/>
                </a:solidFill>
                <a:cs typeface="Segoe UI" pitchFamily="34" charset="0"/>
              </a:rPr>
              <a:t>Incremental change tracking</a:t>
            </a:r>
          </a:p>
        </p:txBody>
      </p:sp>
      <p:sp>
        <p:nvSpPr>
          <p:cNvPr id="8" name="Rounded Rectangle 1">
            <a:extLst>
              <a:ext uri="{FF2B5EF4-FFF2-40B4-BE49-F238E27FC236}">
                <a16:creationId xmlns:a16="http://schemas.microsoft.com/office/drawing/2014/main" id="{A9176BA9-71B5-5157-2195-C1407DAC1263}"/>
              </a:ext>
              <a:ext uri="{C183D7F6-B498-43B3-948B-1728B52AA6E4}">
                <adec:decorative xmlns:adec="http://schemas.microsoft.com/office/drawing/2017/decorative" val="1"/>
              </a:ext>
            </a:extLst>
          </p:cNvPr>
          <p:cNvSpPr/>
          <p:nvPr/>
        </p:nvSpPr>
        <p:spPr bwMode="auto">
          <a:xfrm>
            <a:off x="3162674" y="3020232"/>
            <a:ext cx="1645920" cy="2579628"/>
          </a:xfrm>
          <a:prstGeom prst="roundRect">
            <a:avLst>
              <a:gd name="adj" fmla="val 2509"/>
            </a:avLst>
          </a:prstGeom>
          <a:solidFill>
            <a:srgbClr val="2454C3"/>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82880" rIns="182880" bIns="182880"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1400">
                <a:solidFill>
                  <a:schemeClr val="bg1"/>
                </a:solidFill>
                <a:latin typeface="+mj-lt"/>
                <a:cs typeface="Segoe UI" pitchFamily="34" charset="0"/>
              </a:rPr>
              <a:t>File format cracking</a:t>
            </a:r>
          </a:p>
          <a:p>
            <a:pPr defTabSz="932472" fontAlgn="base">
              <a:spcBef>
                <a:spcPct val="0"/>
              </a:spcBef>
              <a:spcAft>
                <a:spcPct val="0"/>
              </a:spcAft>
            </a:pPr>
            <a:endParaRPr lang="en-US" sz="1400">
              <a:solidFill>
                <a:schemeClr val="bg1"/>
              </a:solidFill>
              <a:latin typeface="+mj-lt"/>
              <a:cs typeface="Segoe UI" pitchFamily="34" charset="0"/>
            </a:endParaRPr>
          </a:p>
          <a:p>
            <a:pPr marL="174625" indent="-174625" defTabSz="932472" fontAlgn="base">
              <a:spcBef>
                <a:spcPct val="0"/>
              </a:spcBef>
              <a:spcAft>
                <a:spcPct val="0"/>
              </a:spcAft>
              <a:buFont typeface="Arial" panose="020B0604020202020204" pitchFamily="34" charset="0"/>
              <a:buChar char="•"/>
            </a:pPr>
            <a:r>
              <a:rPr lang="fr-FR" sz="1200" err="1">
                <a:solidFill>
                  <a:schemeClr val="bg1"/>
                </a:solidFill>
                <a:cs typeface="Segoe UI" pitchFamily="34" charset="0"/>
              </a:rPr>
              <a:t>PDFs</a:t>
            </a:r>
            <a:endParaRPr lang="fr-FR" sz="1200">
              <a:solidFill>
                <a:schemeClr val="bg1"/>
              </a:solidFill>
              <a:cs typeface="Segoe UI" pitchFamily="34" charset="0"/>
            </a:endParaRPr>
          </a:p>
          <a:p>
            <a:pPr marL="174625" indent="-174625" defTabSz="932472" fontAlgn="base">
              <a:spcBef>
                <a:spcPct val="0"/>
              </a:spcBef>
              <a:spcAft>
                <a:spcPct val="0"/>
              </a:spcAft>
              <a:buFont typeface="Arial" panose="020B0604020202020204" pitchFamily="34" charset="0"/>
              <a:buChar char="•"/>
            </a:pPr>
            <a:r>
              <a:rPr lang="fr-FR" sz="1200">
                <a:solidFill>
                  <a:schemeClr val="bg1"/>
                </a:solidFill>
                <a:cs typeface="Segoe UI" pitchFamily="34" charset="0"/>
              </a:rPr>
              <a:t>Office documents</a:t>
            </a:r>
          </a:p>
          <a:p>
            <a:pPr marL="174625" indent="-174625" defTabSz="932472" fontAlgn="base">
              <a:spcBef>
                <a:spcPct val="0"/>
              </a:spcBef>
              <a:spcAft>
                <a:spcPct val="0"/>
              </a:spcAft>
              <a:buFont typeface="Arial" panose="020B0604020202020204" pitchFamily="34" charset="0"/>
              <a:buChar char="•"/>
            </a:pPr>
            <a:r>
              <a:rPr lang="fr-FR" sz="1200">
                <a:solidFill>
                  <a:schemeClr val="bg1"/>
                </a:solidFill>
                <a:cs typeface="Segoe UI" pitchFamily="34" charset="0"/>
              </a:rPr>
              <a:t>JSON files</a:t>
            </a:r>
          </a:p>
          <a:p>
            <a:pPr marL="174625" indent="-174625" defTabSz="932472" fontAlgn="base">
              <a:spcBef>
                <a:spcPct val="0"/>
              </a:spcBef>
              <a:spcAft>
                <a:spcPct val="0"/>
              </a:spcAft>
              <a:buFont typeface="Arial" panose="020B0604020202020204" pitchFamily="34" charset="0"/>
              <a:buChar char="•"/>
            </a:pPr>
            <a:r>
              <a:rPr lang="fr-FR" sz="1200">
                <a:solidFill>
                  <a:schemeClr val="bg1"/>
                </a:solidFill>
                <a:cs typeface="Segoe UI" pitchFamily="34" charset="0"/>
              </a:rPr>
              <a:t>…</a:t>
            </a:r>
          </a:p>
          <a:p>
            <a:pPr marL="174625" indent="-174625" defTabSz="932472" fontAlgn="base">
              <a:spcBef>
                <a:spcPct val="0"/>
              </a:spcBef>
              <a:spcAft>
                <a:spcPct val="0"/>
              </a:spcAft>
              <a:buFont typeface="Arial" panose="020B0604020202020204" pitchFamily="34" charset="0"/>
              <a:buChar char="•"/>
            </a:pPr>
            <a:endParaRPr lang="en-US" sz="1200">
              <a:solidFill>
                <a:schemeClr val="bg1"/>
              </a:solidFill>
              <a:cs typeface="Segoe UI" pitchFamily="34" charset="0"/>
            </a:endParaRPr>
          </a:p>
          <a:p>
            <a:pPr marL="174625" indent="-174625" defTabSz="932472" fontAlgn="base">
              <a:spcBef>
                <a:spcPct val="0"/>
              </a:spcBef>
              <a:spcAft>
                <a:spcPct val="0"/>
              </a:spcAft>
              <a:buFont typeface="Segoe UI" panose="020B0502040204020203" pitchFamily="34" charset="0"/>
              <a:buChar char="+"/>
            </a:pPr>
            <a:r>
              <a:rPr lang="en-US" sz="1200">
                <a:solidFill>
                  <a:schemeClr val="bg1"/>
                </a:solidFill>
                <a:cs typeface="Segoe UI" pitchFamily="34" charset="0"/>
              </a:rPr>
              <a:t>Extract images and text, OCR as needed</a:t>
            </a:r>
          </a:p>
        </p:txBody>
      </p:sp>
      <p:sp>
        <p:nvSpPr>
          <p:cNvPr id="9" name="Rounded Rectangle 1">
            <a:extLst>
              <a:ext uri="{FF2B5EF4-FFF2-40B4-BE49-F238E27FC236}">
                <a16:creationId xmlns:a16="http://schemas.microsoft.com/office/drawing/2014/main" id="{7CCD26B2-BE7C-025E-B6CF-7D5A1777DF06}"/>
              </a:ext>
              <a:ext uri="{C183D7F6-B498-43B3-948B-1728B52AA6E4}">
                <adec:decorative xmlns:adec="http://schemas.microsoft.com/office/drawing/2017/decorative" val="1"/>
              </a:ext>
            </a:extLst>
          </p:cNvPr>
          <p:cNvSpPr/>
          <p:nvPr/>
        </p:nvSpPr>
        <p:spPr bwMode="auto">
          <a:xfrm>
            <a:off x="5428736" y="3020232"/>
            <a:ext cx="1645920" cy="2579628"/>
          </a:xfrm>
          <a:prstGeom prst="roundRect">
            <a:avLst>
              <a:gd name="adj" fmla="val 2509"/>
            </a:avLst>
          </a:prstGeom>
          <a:solidFill>
            <a:srgbClr val="2454C3"/>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82880" rIns="182880" bIns="182880"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1400">
                <a:solidFill>
                  <a:schemeClr val="bg1"/>
                </a:solidFill>
                <a:latin typeface="+mj-lt"/>
                <a:cs typeface="Segoe UI" pitchFamily="34" charset="0"/>
              </a:rPr>
              <a:t>Chunking</a:t>
            </a:r>
            <a:br>
              <a:rPr lang="en-US" sz="1400">
                <a:solidFill>
                  <a:schemeClr val="bg1"/>
                </a:solidFill>
                <a:latin typeface="+mj-lt"/>
                <a:cs typeface="Segoe UI" pitchFamily="34" charset="0"/>
              </a:rPr>
            </a:br>
            <a:endParaRPr lang="en-US" sz="1400">
              <a:solidFill>
                <a:schemeClr val="bg1"/>
              </a:solidFill>
              <a:latin typeface="+mj-lt"/>
              <a:cs typeface="Segoe UI" pitchFamily="34" charset="0"/>
            </a:endParaRPr>
          </a:p>
          <a:p>
            <a:pPr marL="174625" indent="-174625" defTabSz="932472" fontAlgn="base">
              <a:spcBef>
                <a:spcPct val="0"/>
              </a:spcBef>
              <a:spcAft>
                <a:spcPct val="0"/>
              </a:spcAft>
              <a:buFont typeface="Arial" panose="020B0604020202020204" pitchFamily="34" charset="0"/>
              <a:buChar char="•"/>
            </a:pPr>
            <a:r>
              <a:rPr lang="en-US" sz="1200">
                <a:solidFill>
                  <a:schemeClr val="bg1"/>
                </a:solidFill>
                <a:cs typeface="Segoe UI" pitchFamily="34" charset="0"/>
              </a:rPr>
              <a:t>Split text</a:t>
            </a:r>
            <a:br>
              <a:rPr lang="en-US" sz="1200">
                <a:solidFill>
                  <a:schemeClr val="bg1"/>
                </a:solidFill>
                <a:cs typeface="Segoe UI" pitchFamily="34" charset="0"/>
              </a:rPr>
            </a:br>
            <a:r>
              <a:rPr lang="en-US" sz="1200">
                <a:solidFill>
                  <a:schemeClr val="bg1"/>
                </a:solidFill>
                <a:cs typeface="Segoe UI" pitchFamily="34" charset="0"/>
              </a:rPr>
              <a:t>into passages</a:t>
            </a:r>
          </a:p>
          <a:p>
            <a:pPr marL="174625" indent="-174625" defTabSz="932472" fontAlgn="base">
              <a:spcBef>
                <a:spcPct val="0"/>
              </a:spcBef>
              <a:spcAft>
                <a:spcPct val="0"/>
              </a:spcAft>
              <a:buFont typeface="Arial" panose="020B0604020202020204" pitchFamily="34" charset="0"/>
              <a:buChar char="•"/>
            </a:pPr>
            <a:r>
              <a:rPr lang="en-US" sz="1200">
                <a:solidFill>
                  <a:schemeClr val="bg1"/>
                </a:solidFill>
                <a:cs typeface="Segoe UI" pitchFamily="34" charset="0"/>
              </a:rPr>
              <a:t>Propagate document metadata</a:t>
            </a:r>
          </a:p>
          <a:p>
            <a:pPr marL="174625" indent="-174625" defTabSz="932472" fontAlgn="base">
              <a:spcBef>
                <a:spcPct val="0"/>
              </a:spcBef>
              <a:spcAft>
                <a:spcPct val="0"/>
              </a:spcAft>
              <a:buFont typeface="Segoe UI" panose="020B0502040204020203" pitchFamily="34" charset="0"/>
              <a:buChar char="+"/>
            </a:pPr>
            <a:endParaRPr lang="en-US" sz="1200">
              <a:solidFill>
                <a:schemeClr val="bg1"/>
              </a:solidFill>
              <a:cs typeface="Segoe UI" pitchFamily="34" charset="0"/>
            </a:endParaRPr>
          </a:p>
        </p:txBody>
      </p:sp>
      <p:sp>
        <p:nvSpPr>
          <p:cNvPr id="10" name="Rounded Rectangle 1">
            <a:extLst>
              <a:ext uri="{FF2B5EF4-FFF2-40B4-BE49-F238E27FC236}">
                <a16:creationId xmlns:a16="http://schemas.microsoft.com/office/drawing/2014/main" id="{AC24CD49-4DA2-420F-C91C-4DB9669D49B3}"/>
              </a:ext>
              <a:ext uri="{C183D7F6-B498-43B3-948B-1728B52AA6E4}">
                <adec:decorative xmlns:adec="http://schemas.microsoft.com/office/drawing/2017/decorative" val="1"/>
              </a:ext>
            </a:extLst>
          </p:cNvPr>
          <p:cNvSpPr/>
          <p:nvPr/>
        </p:nvSpPr>
        <p:spPr bwMode="auto">
          <a:xfrm>
            <a:off x="7694798" y="3020232"/>
            <a:ext cx="1645920" cy="2579628"/>
          </a:xfrm>
          <a:prstGeom prst="roundRect">
            <a:avLst>
              <a:gd name="adj" fmla="val 2509"/>
            </a:avLst>
          </a:prstGeom>
          <a:solidFill>
            <a:srgbClr val="2454C3"/>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82880" rIns="182880" bIns="182880"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1400" dirty="0">
                <a:solidFill>
                  <a:schemeClr val="bg1"/>
                </a:solidFill>
                <a:latin typeface="+mj-lt"/>
                <a:cs typeface="Segoe UI" pitchFamily="34" charset="0"/>
              </a:rPr>
              <a:t>Vectorization</a:t>
            </a:r>
          </a:p>
          <a:p>
            <a:pPr algn="ctr" defTabSz="932472" fontAlgn="base">
              <a:spcBef>
                <a:spcPct val="0"/>
              </a:spcBef>
              <a:spcAft>
                <a:spcPct val="0"/>
              </a:spcAft>
            </a:pPr>
            <a:endParaRPr lang="en-US" sz="1400" dirty="0">
              <a:solidFill>
                <a:schemeClr val="bg1"/>
              </a:solidFill>
              <a:latin typeface="+mj-lt"/>
              <a:cs typeface="Segoe UI" pitchFamily="34" charset="0"/>
            </a:endParaRPr>
          </a:p>
          <a:p>
            <a:pPr marL="174625" indent="-174625" defTabSz="932472" fontAlgn="base">
              <a:spcBef>
                <a:spcPct val="0"/>
              </a:spcBef>
              <a:spcAft>
                <a:spcPct val="0"/>
              </a:spcAft>
              <a:buFont typeface="Arial" panose="020B0604020202020204" pitchFamily="34" charset="0"/>
              <a:buChar char="•"/>
            </a:pPr>
            <a:r>
              <a:rPr lang="en-US" sz="1200" dirty="0">
                <a:solidFill>
                  <a:schemeClr val="bg1"/>
                </a:solidFill>
                <a:cs typeface="Segoe UI" pitchFamily="34" charset="0"/>
              </a:rPr>
              <a:t>Turn chunks into vectors</a:t>
            </a:r>
          </a:p>
          <a:p>
            <a:pPr marL="174625" indent="-174625" defTabSz="932472" fontAlgn="base">
              <a:spcBef>
                <a:spcPct val="0"/>
              </a:spcBef>
              <a:spcAft>
                <a:spcPct val="0"/>
              </a:spcAft>
              <a:buFont typeface="Arial" panose="020B0604020202020204" pitchFamily="34" charset="0"/>
              <a:buChar char="•"/>
            </a:pPr>
            <a:r>
              <a:rPr lang="en-US" sz="1200" dirty="0">
                <a:solidFill>
                  <a:schemeClr val="bg1"/>
                </a:solidFill>
                <a:cs typeface="Segoe UI" pitchFamily="34" charset="0"/>
              </a:rPr>
              <a:t>OpenAI embeddings</a:t>
            </a:r>
            <a:br>
              <a:rPr lang="en-US" sz="1200" dirty="0">
                <a:solidFill>
                  <a:schemeClr val="bg1"/>
                </a:solidFill>
                <a:cs typeface="Segoe UI" pitchFamily="34" charset="0"/>
              </a:rPr>
            </a:br>
            <a:r>
              <a:rPr lang="en-US" sz="1200" dirty="0">
                <a:solidFill>
                  <a:schemeClr val="bg1"/>
                </a:solidFill>
                <a:cs typeface="Segoe UI" pitchFamily="34" charset="0"/>
              </a:rPr>
              <a:t>or your</a:t>
            </a:r>
            <a:br>
              <a:rPr lang="en-US" sz="1200" dirty="0">
                <a:solidFill>
                  <a:schemeClr val="bg1"/>
                </a:solidFill>
                <a:cs typeface="Segoe UI" pitchFamily="34" charset="0"/>
              </a:rPr>
            </a:br>
            <a:r>
              <a:rPr lang="en-US" sz="1200" dirty="0">
                <a:solidFill>
                  <a:schemeClr val="bg1"/>
                </a:solidFill>
                <a:cs typeface="Segoe UI" pitchFamily="34" charset="0"/>
              </a:rPr>
              <a:t>custom model</a:t>
            </a:r>
          </a:p>
          <a:p>
            <a:pPr marL="174625" indent="-174625" defTabSz="932472" fontAlgn="base">
              <a:spcBef>
                <a:spcPct val="0"/>
              </a:spcBef>
              <a:spcAft>
                <a:spcPct val="0"/>
              </a:spcAft>
              <a:buFont typeface="Segoe UI" panose="020B0502040204020203" pitchFamily="34" charset="0"/>
              <a:buChar char="+"/>
            </a:pPr>
            <a:endParaRPr lang="en-US" sz="1200" dirty="0">
              <a:solidFill>
                <a:schemeClr val="bg1"/>
              </a:solidFill>
              <a:cs typeface="Segoe UI" pitchFamily="34" charset="0"/>
            </a:endParaRPr>
          </a:p>
        </p:txBody>
      </p:sp>
      <p:sp>
        <p:nvSpPr>
          <p:cNvPr id="11" name="Rounded Rectangle 1">
            <a:extLst>
              <a:ext uri="{FF2B5EF4-FFF2-40B4-BE49-F238E27FC236}">
                <a16:creationId xmlns:a16="http://schemas.microsoft.com/office/drawing/2014/main" id="{5C301AA9-72E2-3784-3154-005C6EBBF392}"/>
              </a:ext>
              <a:ext uri="{C183D7F6-B498-43B3-948B-1728B52AA6E4}">
                <adec:decorative xmlns:adec="http://schemas.microsoft.com/office/drawing/2017/decorative" val="1"/>
              </a:ext>
            </a:extLst>
          </p:cNvPr>
          <p:cNvSpPr/>
          <p:nvPr/>
        </p:nvSpPr>
        <p:spPr bwMode="auto">
          <a:xfrm>
            <a:off x="9960861" y="3020232"/>
            <a:ext cx="1645920" cy="2579628"/>
          </a:xfrm>
          <a:prstGeom prst="roundRect">
            <a:avLst>
              <a:gd name="adj" fmla="val 2509"/>
            </a:avLst>
          </a:prstGeom>
          <a:solidFill>
            <a:srgbClr val="2454C3"/>
          </a:solidFill>
          <a:ln>
            <a:noFill/>
            <a:headEnd type="none" w="med" len="med"/>
            <a:tailEnd type="none" w="med" len="med"/>
          </a:ln>
          <a:effectLst>
            <a:outerShdw blurRad="63500" dist="127000" dir="2700000" algn="tl" rotWithShape="0">
              <a:srgbClr val="454142">
                <a:alpha val="2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82880" rIns="182880" bIns="182880"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1400">
                <a:solidFill>
                  <a:schemeClr val="bg1"/>
                </a:solidFill>
                <a:latin typeface="+mj-lt"/>
                <a:cs typeface="Segoe UI" pitchFamily="34" charset="0"/>
              </a:rPr>
              <a:t>Indexing</a:t>
            </a:r>
          </a:p>
          <a:p>
            <a:pPr algn="ctr" defTabSz="932472" fontAlgn="base">
              <a:spcBef>
                <a:spcPct val="0"/>
              </a:spcBef>
              <a:spcAft>
                <a:spcPct val="0"/>
              </a:spcAft>
            </a:pPr>
            <a:endParaRPr lang="en-US" sz="1400">
              <a:solidFill>
                <a:schemeClr val="bg1"/>
              </a:solidFill>
              <a:latin typeface="+mj-lt"/>
              <a:cs typeface="Segoe UI" pitchFamily="34" charset="0"/>
            </a:endParaRPr>
          </a:p>
          <a:p>
            <a:pPr marL="174625" indent="-174625" defTabSz="932472" fontAlgn="base">
              <a:spcBef>
                <a:spcPct val="0"/>
              </a:spcBef>
              <a:spcAft>
                <a:spcPct val="0"/>
              </a:spcAft>
              <a:buFont typeface="Arial" panose="020B0604020202020204" pitchFamily="34" charset="0"/>
              <a:buChar char="•"/>
            </a:pPr>
            <a:r>
              <a:rPr lang="en-US" sz="1200">
                <a:solidFill>
                  <a:schemeClr val="bg1"/>
                </a:solidFill>
                <a:cs typeface="Segoe UI" pitchFamily="34" charset="0"/>
              </a:rPr>
              <a:t>Document index</a:t>
            </a:r>
          </a:p>
          <a:p>
            <a:pPr marL="174625" indent="-174625" defTabSz="932472" fontAlgn="base">
              <a:spcBef>
                <a:spcPct val="0"/>
              </a:spcBef>
              <a:spcAft>
                <a:spcPct val="0"/>
              </a:spcAft>
              <a:buFont typeface="Arial" panose="020B0604020202020204" pitchFamily="34" charset="0"/>
              <a:buChar char="•"/>
            </a:pPr>
            <a:r>
              <a:rPr lang="en-US" sz="1200">
                <a:solidFill>
                  <a:schemeClr val="bg1"/>
                </a:solidFill>
                <a:cs typeface="Segoe UI" pitchFamily="34" charset="0"/>
              </a:rPr>
              <a:t>Chunk index</a:t>
            </a:r>
          </a:p>
          <a:p>
            <a:pPr marL="174625" indent="-174625" defTabSz="932472" fontAlgn="base">
              <a:spcBef>
                <a:spcPct val="0"/>
              </a:spcBef>
              <a:spcAft>
                <a:spcPct val="0"/>
              </a:spcAft>
              <a:buFont typeface="Arial" panose="020B0604020202020204" pitchFamily="34" charset="0"/>
              <a:buChar char="•"/>
            </a:pPr>
            <a:r>
              <a:rPr lang="en-US" sz="1200">
                <a:solidFill>
                  <a:schemeClr val="bg1"/>
                </a:solidFill>
                <a:cs typeface="Segoe UI" pitchFamily="34" charset="0"/>
              </a:rPr>
              <a:t>Both</a:t>
            </a:r>
          </a:p>
          <a:p>
            <a:pPr marL="174625" indent="-174625" defTabSz="932472" fontAlgn="base">
              <a:spcBef>
                <a:spcPct val="0"/>
              </a:spcBef>
              <a:spcAft>
                <a:spcPct val="0"/>
              </a:spcAft>
              <a:buFont typeface="Segoe UI" panose="020B0502040204020203" pitchFamily="34" charset="0"/>
              <a:buChar char="+"/>
            </a:pPr>
            <a:endParaRPr lang="en-US" sz="1200">
              <a:solidFill>
                <a:schemeClr val="bg1"/>
              </a:solidFill>
              <a:cs typeface="Segoe UI" pitchFamily="34" charset="0"/>
            </a:endParaRPr>
          </a:p>
        </p:txBody>
      </p:sp>
      <p:sp>
        <p:nvSpPr>
          <p:cNvPr id="12" name="Rounded Rectangle 18" descr="In preview&#10;">
            <a:extLst>
              <a:ext uri="{FF2B5EF4-FFF2-40B4-BE49-F238E27FC236}">
                <a16:creationId xmlns:a16="http://schemas.microsoft.com/office/drawing/2014/main" id="{89FA8F63-F892-9437-F997-48269573E924}"/>
              </a:ext>
            </a:extLst>
          </p:cNvPr>
          <p:cNvSpPr/>
          <p:nvPr/>
        </p:nvSpPr>
        <p:spPr bwMode="auto">
          <a:xfrm>
            <a:off x="7315006" y="759747"/>
            <a:ext cx="1678518" cy="522000"/>
          </a:xfrm>
          <a:prstGeom prst="roundRect">
            <a:avLst>
              <a:gd name="adj" fmla="val 50000"/>
            </a:avLst>
          </a:prstGeom>
          <a:gradFill flip="none" rotWithShape="1">
            <a:gsLst>
              <a:gs pos="0">
                <a:srgbClr val="3333FF"/>
              </a:gs>
              <a:gs pos="48000">
                <a:srgbClr val="3333FF"/>
              </a:gs>
              <a:gs pos="100000">
                <a:schemeClr val="accent1">
                  <a:lumMod val="60000"/>
                  <a:lumOff val="40000"/>
                </a:schemeClr>
              </a:gs>
            </a:gsLst>
            <a:lin ang="16200000" scaled="1"/>
            <a:tileRect/>
          </a:gradFill>
          <a:effectLst>
            <a:outerShdw blurRad="63500" dist="127000" dir="2700000" algn="tl" rotWithShape="0">
              <a:srgbClr val="454142">
                <a:alpha val="20000"/>
              </a:srgbClr>
            </a:outerShdw>
          </a:effectLst>
        </p:spPr>
        <p:txBody>
          <a:bodyPr wrap="square" lIns="0" tIns="18288" rIns="0" bIns="45720" anchor="ctr" anchorCtr="0">
            <a:spAutoFit/>
          </a:bodyPr>
          <a:lstStyle/>
          <a:p>
            <a:pPr algn="ctr">
              <a:spcBef>
                <a:spcPct val="0"/>
              </a:spcBef>
              <a:spcAft>
                <a:spcPct val="0"/>
              </a:spcAft>
            </a:pPr>
            <a:r>
              <a:rPr lang="en-CA" sz="2000" dirty="0">
                <a:ln w="3175">
                  <a:noFill/>
                </a:ln>
                <a:gradFill>
                  <a:gsLst>
                    <a:gs pos="17416">
                      <a:schemeClr val="bg1"/>
                    </a:gs>
                    <a:gs pos="42135">
                      <a:schemeClr val="bg1"/>
                    </a:gs>
                  </a:gsLst>
                  <a:path path="circle">
                    <a:fillToRect l="100000" b="100000"/>
                  </a:path>
                </a:gradFill>
                <a:latin typeface="+mj-lt"/>
                <a:cs typeface="Segoe UI"/>
              </a:rPr>
              <a:t>In preview</a:t>
            </a:r>
          </a:p>
        </p:txBody>
      </p:sp>
      <p:cxnSp>
        <p:nvCxnSpPr>
          <p:cNvPr id="13" name="Straight Arrow Connector 12">
            <a:extLst>
              <a:ext uri="{FF2B5EF4-FFF2-40B4-BE49-F238E27FC236}">
                <a16:creationId xmlns:a16="http://schemas.microsoft.com/office/drawing/2014/main" id="{B1EC6A0A-EB05-8642-DD36-D8E9E9831BA2}"/>
              </a:ext>
            </a:extLst>
          </p:cNvPr>
          <p:cNvCxnSpPr>
            <a:cxnSpLocks/>
          </p:cNvCxnSpPr>
          <p:nvPr/>
        </p:nvCxnSpPr>
        <p:spPr>
          <a:xfrm flipV="1">
            <a:off x="2517004" y="2704577"/>
            <a:ext cx="514368" cy="3"/>
          </a:xfrm>
          <a:prstGeom prst="straightConnector1">
            <a:avLst/>
          </a:prstGeom>
          <a:ln w="28575" cap="rnd">
            <a:solidFill>
              <a:srgbClr val="3333FF"/>
            </a:solidFill>
            <a:headEnd type="none" w="lg" len="med"/>
            <a:tailEnd type="arrow" w="lg" len="sm"/>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B9814F4-FD5E-5C7D-F41B-2FDC4BE80FAD}"/>
              </a:ext>
            </a:extLst>
          </p:cNvPr>
          <p:cNvCxnSpPr>
            <a:cxnSpLocks/>
          </p:cNvCxnSpPr>
          <p:nvPr/>
        </p:nvCxnSpPr>
        <p:spPr>
          <a:xfrm flipV="1">
            <a:off x="4860154" y="2704577"/>
            <a:ext cx="514368" cy="3"/>
          </a:xfrm>
          <a:prstGeom prst="straightConnector1">
            <a:avLst/>
          </a:prstGeom>
          <a:ln w="28575" cap="rnd">
            <a:solidFill>
              <a:srgbClr val="3333FF"/>
            </a:solidFill>
            <a:headEnd type="none" w="lg" len="med"/>
            <a:tailEnd type="arrow" w="lg" len="sm"/>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AB452C7-E0CB-DD26-8A75-E62A42DF72CF}"/>
              </a:ext>
            </a:extLst>
          </p:cNvPr>
          <p:cNvCxnSpPr>
            <a:cxnSpLocks/>
          </p:cNvCxnSpPr>
          <p:nvPr/>
        </p:nvCxnSpPr>
        <p:spPr>
          <a:xfrm flipV="1">
            <a:off x="7203304" y="2704577"/>
            <a:ext cx="514368" cy="3"/>
          </a:xfrm>
          <a:prstGeom prst="straightConnector1">
            <a:avLst/>
          </a:prstGeom>
          <a:ln w="28575" cap="rnd">
            <a:solidFill>
              <a:srgbClr val="3333FF"/>
            </a:solidFill>
            <a:headEnd type="none" w="lg" len="med"/>
            <a:tailEnd type="arrow" w="lg" len="sm"/>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E1843257-CA19-98A4-670F-6570DBB683D7}"/>
              </a:ext>
            </a:extLst>
          </p:cNvPr>
          <p:cNvCxnSpPr>
            <a:cxnSpLocks/>
          </p:cNvCxnSpPr>
          <p:nvPr/>
        </p:nvCxnSpPr>
        <p:spPr>
          <a:xfrm flipV="1">
            <a:off x="9397593" y="2704577"/>
            <a:ext cx="514368" cy="3"/>
          </a:xfrm>
          <a:prstGeom prst="straightConnector1">
            <a:avLst/>
          </a:prstGeom>
          <a:ln w="28575" cap="rnd">
            <a:solidFill>
              <a:srgbClr val="3333FF"/>
            </a:solidFill>
            <a:headEnd type="none" w="lg" len="med"/>
            <a:tailEnd type="arrow" w="lg" len="sm"/>
          </a:ln>
        </p:spPr>
        <p:style>
          <a:lnRef idx="1">
            <a:schemeClr val="accent1"/>
          </a:lnRef>
          <a:fillRef idx="0">
            <a:schemeClr val="accent1"/>
          </a:fillRef>
          <a:effectRef idx="0">
            <a:schemeClr val="accent1"/>
          </a:effectRef>
          <a:fontRef idx="minor">
            <a:schemeClr val="tx1"/>
          </a:fontRef>
        </p:style>
      </p:cxnSp>
      <p:sp>
        <p:nvSpPr>
          <p:cNvPr id="17" name="Graphic 34">
            <a:extLst>
              <a:ext uri="{FF2B5EF4-FFF2-40B4-BE49-F238E27FC236}">
                <a16:creationId xmlns:a16="http://schemas.microsoft.com/office/drawing/2014/main" id="{57F03C44-A4C4-C2F8-F58F-D0888B21A6A4}"/>
              </a:ext>
            </a:extLst>
          </p:cNvPr>
          <p:cNvSpPr/>
          <p:nvPr/>
        </p:nvSpPr>
        <p:spPr>
          <a:xfrm rot="16200000">
            <a:off x="8271388" y="2364879"/>
            <a:ext cx="424710" cy="425035"/>
          </a:xfrm>
          <a:custGeom>
            <a:avLst/>
            <a:gdLst>
              <a:gd name="connsiteX0" fmla="*/ 328753 w 424710"/>
              <a:gd name="connsiteY0" fmla="*/ 6824 h 425035"/>
              <a:gd name="connsiteX1" fmla="*/ 297145 w 424710"/>
              <a:gd name="connsiteY1" fmla="*/ 6275 h 425035"/>
              <a:gd name="connsiteX2" fmla="*/ 296595 w 424710"/>
              <a:gd name="connsiteY2" fmla="*/ 37882 h 425035"/>
              <a:gd name="connsiteX3" fmla="*/ 297145 w 424710"/>
              <a:gd name="connsiteY3" fmla="*/ 38432 h 425035"/>
              <a:gd name="connsiteX4" fmla="*/ 348423 w 424710"/>
              <a:gd name="connsiteY4" fmla="*/ 89710 h 425035"/>
              <a:gd name="connsiteX5" fmla="*/ 190006 w 424710"/>
              <a:gd name="connsiteY5" fmla="*/ 89710 h 425035"/>
              <a:gd name="connsiteX6" fmla="*/ 89417 w 424710"/>
              <a:gd name="connsiteY6" fmla="*/ 190299 h 425035"/>
              <a:gd name="connsiteX7" fmla="*/ 89417 w 424710"/>
              <a:gd name="connsiteY7" fmla="*/ 348694 h 425035"/>
              <a:gd name="connsiteX8" fmla="*/ 38161 w 424710"/>
              <a:gd name="connsiteY8" fmla="*/ 297438 h 425035"/>
              <a:gd name="connsiteX9" fmla="*/ 6543 w 424710"/>
              <a:gd name="connsiteY9" fmla="*/ 297449 h 425035"/>
              <a:gd name="connsiteX10" fmla="*/ 6554 w 424710"/>
              <a:gd name="connsiteY10" fmla="*/ 329067 h 425035"/>
              <a:gd name="connsiteX11" fmla="*/ 95967 w 424710"/>
              <a:gd name="connsiteY11" fmla="*/ 418480 h 425035"/>
              <a:gd name="connsiteX12" fmla="*/ 127579 w 424710"/>
              <a:gd name="connsiteY12" fmla="*/ 418498 h 425035"/>
              <a:gd name="connsiteX13" fmla="*/ 127596 w 424710"/>
              <a:gd name="connsiteY13" fmla="*/ 418480 h 425035"/>
              <a:gd name="connsiteX14" fmla="*/ 217009 w 424710"/>
              <a:gd name="connsiteY14" fmla="*/ 329067 h 425035"/>
              <a:gd name="connsiteX15" fmla="*/ 217009 w 424710"/>
              <a:gd name="connsiteY15" fmla="*/ 297438 h 425035"/>
              <a:gd name="connsiteX16" fmla="*/ 185379 w 424710"/>
              <a:gd name="connsiteY16" fmla="*/ 297438 h 425035"/>
              <a:gd name="connsiteX17" fmla="*/ 134124 w 424710"/>
              <a:gd name="connsiteY17" fmla="*/ 348694 h 425035"/>
              <a:gd name="connsiteX18" fmla="*/ 134124 w 424710"/>
              <a:gd name="connsiteY18" fmla="*/ 190299 h 425035"/>
              <a:gd name="connsiteX19" fmla="*/ 190006 w 424710"/>
              <a:gd name="connsiteY19" fmla="*/ 134416 h 425035"/>
              <a:gd name="connsiteX20" fmla="*/ 348401 w 424710"/>
              <a:gd name="connsiteY20" fmla="*/ 134416 h 425035"/>
              <a:gd name="connsiteX21" fmla="*/ 297145 w 424710"/>
              <a:gd name="connsiteY21" fmla="*/ 185672 h 425035"/>
              <a:gd name="connsiteX22" fmla="*/ 296595 w 424710"/>
              <a:gd name="connsiteY22" fmla="*/ 217279 h 425035"/>
              <a:gd name="connsiteX23" fmla="*/ 328203 w 424710"/>
              <a:gd name="connsiteY23" fmla="*/ 217829 h 425035"/>
              <a:gd name="connsiteX24" fmla="*/ 328753 w 424710"/>
              <a:gd name="connsiteY24" fmla="*/ 217279 h 425035"/>
              <a:gd name="connsiteX25" fmla="*/ 418165 w 424710"/>
              <a:gd name="connsiteY25" fmla="*/ 127867 h 425035"/>
              <a:gd name="connsiteX26" fmla="*/ 418165 w 424710"/>
              <a:gd name="connsiteY26" fmla="*/ 96259 h 425035"/>
              <a:gd name="connsiteX27" fmla="*/ 328753 w 424710"/>
              <a:gd name="connsiteY27" fmla="*/ 6824 h 42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24710" h="425035">
                <a:moveTo>
                  <a:pt x="328753" y="6824"/>
                </a:moveTo>
                <a:cubicBezTo>
                  <a:pt x="320176" y="-2056"/>
                  <a:pt x="306026" y="-2302"/>
                  <a:pt x="297145" y="6275"/>
                </a:cubicBezTo>
                <a:cubicBezTo>
                  <a:pt x="288264" y="14851"/>
                  <a:pt x="288018" y="29002"/>
                  <a:pt x="296595" y="37882"/>
                </a:cubicBezTo>
                <a:cubicBezTo>
                  <a:pt x="296776" y="38069"/>
                  <a:pt x="296960" y="38252"/>
                  <a:pt x="297145" y="38432"/>
                </a:cubicBezTo>
                <a:lnTo>
                  <a:pt x="348423" y="89710"/>
                </a:lnTo>
                <a:lnTo>
                  <a:pt x="190006" y="89710"/>
                </a:lnTo>
                <a:cubicBezTo>
                  <a:pt x="134453" y="89710"/>
                  <a:pt x="89417" y="134745"/>
                  <a:pt x="89417" y="190299"/>
                </a:cubicBezTo>
                <a:lnTo>
                  <a:pt x="89417" y="348694"/>
                </a:lnTo>
                <a:lnTo>
                  <a:pt x="38161" y="297438"/>
                </a:lnTo>
                <a:cubicBezTo>
                  <a:pt x="29427" y="288709"/>
                  <a:pt x="15271" y="288716"/>
                  <a:pt x="6543" y="297449"/>
                </a:cubicBezTo>
                <a:cubicBezTo>
                  <a:pt x="-2185" y="306182"/>
                  <a:pt x="-2180" y="320339"/>
                  <a:pt x="6554" y="329067"/>
                </a:cubicBezTo>
                <a:lnTo>
                  <a:pt x="95967" y="418480"/>
                </a:lnTo>
                <a:cubicBezTo>
                  <a:pt x="104691" y="427214"/>
                  <a:pt x="118845" y="427222"/>
                  <a:pt x="127579" y="418498"/>
                </a:cubicBezTo>
                <a:cubicBezTo>
                  <a:pt x="127585" y="418491"/>
                  <a:pt x="127591" y="418487"/>
                  <a:pt x="127596" y="418480"/>
                </a:cubicBezTo>
                <a:lnTo>
                  <a:pt x="217009" y="329067"/>
                </a:lnTo>
                <a:cubicBezTo>
                  <a:pt x="225742" y="320334"/>
                  <a:pt x="225742" y="306171"/>
                  <a:pt x="217009" y="297438"/>
                </a:cubicBezTo>
                <a:cubicBezTo>
                  <a:pt x="208276" y="288704"/>
                  <a:pt x="194113" y="288704"/>
                  <a:pt x="185379" y="297438"/>
                </a:cubicBezTo>
                <a:lnTo>
                  <a:pt x="134124" y="348694"/>
                </a:lnTo>
                <a:lnTo>
                  <a:pt x="134124" y="190299"/>
                </a:lnTo>
                <a:cubicBezTo>
                  <a:pt x="134124" y="159436"/>
                  <a:pt x="159143" y="134416"/>
                  <a:pt x="190006" y="134416"/>
                </a:cubicBezTo>
                <a:lnTo>
                  <a:pt x="348401" y="134416"/>
                </a:lnTo>
                <a:lnTo>
                  <a:pt x="297145" y="185672"/>
                </a:lnTo>
                <a:cubicBezTo>
                  <a:pt x="288264" y="194249"/>
                  <a:pt x="288018" y="208398"/>
                  <a:pt x="296595" y="217279"/>
                </a:cubicBezTo>
                <a:cubicBezTo>
                  <a:pt x="305172" y="226160"/>
                  <a:pt x="319324" y="226406"/>
                  <a:pt x="328203" y="217829"/>
                </a:cubicBezTo>
                <a:cubicBezTo>
                  <a:pt x="328390" y="217648"/>
                  <a:pt x="328572" y="217465"/>
                  <a:pt x="328753" y="217279"/>
                </a:cubicBezTo>
                <a:lnTo>
                  <a:pt x="418165" y="127867"/>
                </a:lnTo>
                <a:cubicBezTo>
                  <a:pt x="426892" y="119138"/>
                  <a:pt x="426892" y="104988"/>
                  <a:pt x="418165" y="96259"/>
                </a:cubicBezTo>
                <a:lnTo>
                  <a:pt x="328753" y="6824"/>
                </a:lnTo>
                <a:close/>
              </a:path>
            </a:pathLst>
          </a:custGeom>
          <a:solidFill>
            <a:srgbClr val="3890E5"/>
          </a:solidFill>
          <a:ln>
            <a:noFill/>
            <a:headEnd type="none" w="med" len="med"/>
            <a:tailEnd type="none" w="med" len="med"/>
          </a:ln>
          <a:effectLst>
            <a:glow rad="63500">
              <a:schemeClr val="bg1">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base">
              <a:lnSpc>
                <a:spcPct val="90000"/>
              </a:lnSpc>
              <a:spcBef>
                <a:spcPct val="0"/>
              </a:spcBef>
              <a:spcAft>
                <a:spcPct val="0"/>
              </a:spcAft>
            </a:pPr>
            <a:endParaRPr lang="en-US" sz="1600" b="1">
              <a:ln w="3175">
                <a:noFill/>
              </a:ln>
              <a:gradFill>
                <a:gsLst>
                  <a:gs pos="71910">
                    <a:srgbClr val="000000"/>
                  </a:gs>
                  <a:gs pos="53933">
                    <a:srgbClr val="000000"/>
                  </a:gs>
                </a:gsLst>
                <a:path path="circle">
                  <a:fillToRect l="100000" b="100000"/>
                </a:path>
              </a:gradFill>
              <a:latin typeface="+mj-lt"/>
              <a:cs typeface="Segoe UI" pitchFamily="34" charset="0"/>
            </a:endParaRPr>
          </a:p>
        </p:txBody>
      </p:sp>
      <p:sp>
        <p:nvSpPr>
          <p:cNvPr id="18" name="Graphic 36">
            <a:extLst>
              <a:ext uri="{FF2B5EF4-FFF2-40B4-BE49-F238E27FC236}">
                <a16:creationId xmlns:a16="http://schemas.microsoft.com/office/drawing/2014/main" id="{F88C80DE-8119-8D03-F712-924E53091D32}"/>
              </a:ext>
            </a:extLst>
          </p:cNvPr>
          <p:cNvSpPr/>
          <p:nvPr/>
        </p:nvSpPr>
        <p:spPr>
          <a:xfrm>
            <a:off x="6065314" y="2342823"/>
            <a:ext cx="447063" cy="447108"/>
          </a:xfrm>
          <a:custGeom>
            <a:avLst/>
            <a:gdLst>
              <a:gd name="connsiteX0" fmla="*/ 16765 w 447063"/>
              <a:gd name="connsiteY0" fmla="*/ 290591 h 447108"/>
              <a:gd name="connsiteX1" fmla="*/ 33373 w 447063"/>
              <a:gd name="connsiteY1" fmla="*/ 305076 h 447108"/>
              <a:gd name="connsiteX2" fmla="*/ 33530 w 447063"/>
              <a:gd name="connsiteY2" fmla="*/ 307356 h 447108"/>
              <a:gd name="connsiteX3" fmla="*/ 33530 w 447063"/>
              <a:gd name="connsiteY3" fmla="*/ 385637 h 447108"/>
              <a:gd name="connsiteX4" fmla="*/ 33686 w 447063"/>
              <a:gd name="connsiteY4" fmla="*/ 388498 h 447108"/>
              <a:gd name="connsiteX5" fmla="*/ 58610 w 447063"/>
              <a:gd name="connsiteY5" fmla="*/ 413444 h 447108"/>
              <a:gd name="connsiteX6" fmla="*/ 61471 w 447063"/>
              <a:gd name="connsiteY6" fmla="*/ 413578 h 447108"/>
              <a:gd name="connsiteX7" fmla="*/ 139707 w 447063"/>
              <a:gd name="connsiteY7" fmla="*/ 413578 h 447108"/>
              <a:gd name="connsiteX8" fmla="*/ 141987 w 447063"/>
              <a:gd name="connsiteY8" fmla="*/ 413735 h 447108"/>
              <a:gd name="connsiteX9" fmla="*/ 156311 w 447063"/>
              <a:gd name="connsiteY9" fmla="*/ 432628 h 447108"/>
              <a:gd name="connsiteX10" fmla="*/ 141987 w 447063"/>
              <a:gd name="connsiteY10" fmla="*/ 446952 h 447108"/>
              <a:gd name="connsiteX11" fmla="*/ 139707 w 447063"/>
              <a:gd name="connsiteY11" fmla="*/ 447108 h 447108"/>
              <a:gd name="connsiteX12" fmla="*/ 61471 w 447063"/>
              <a:gd name="connsiteY12" fmla="*/ 447108 h 447108"/>
              <a:gd name="connsiteX13" fmla="*/ 57738 w 447063"/>
              <a:gd name="connsiteY13" fmla="*/ 446996 h 447108"/>
              <a:gd name="connsiteX14" fmla="*/ 112 w 447063"/>
              <a:gd name="connsiteY14" fmla="*/ 389549 h 447108"/>
              <a:gd name="connsiteX15" fmla="*/ 0 w 447063"/>
              <a:gd name="connsiteY15" fmla="*/ 385637 h 447108"/>
              <a:gd name="connsiteX16" fmla="*/ 0 w 447063"/>
              <a:gd name="connsiteY16" fmla="*/ 307356 h 447108"/>
              <a:gd name="connsiteX17" fmla="*/ 156 w 447063"/>
              <a:gd name="connsiteY17" fmla="*/ 305076 h 447108"/>
              <a:gd name="connsiteX18" fmla="*/ 16765 w 447063"/>
              <a:gd name="connsiteY18" fmla="*/ 290591 h 447108"/>
              <a:gd name="connsiteX19" fmla="*/ 430298 w 447063"/>
              <a:gd name="connsiteY19" fmla="*/ 290591 h 447108"/>
              <a:gd name="connsiteX20" fmla="*/ 446907 w 447063"/>
              <a:gd name="connsiteY20" fmla="*/ 305076 h 447108"/>
              <a:gd name="connsiteX21" fmla="*/ 447063 w 447063"/>
              <a:gd name="connsiteY21" fmla="*/ 307356 h 447108"/>
              <a:gd name="connsiteX22" fmla="*/ 447063 w 447063"/>
              <a:gd name="connsiteY22" fmla="*/ 385637 h 447108"/>
              <a:gd name="connsiteX23" fmla="*/ 389347 w 447063"/>
              <a:gd name="connsiteY23" fmla="*/ 446996 h 447108"/>
              <a:gd name="connsiteX24" fmla="*/ 385592 w 447063"/>
              <a:gd name="connsiteY24" fmla="*/ 447108 h 447108"/>
              <a:gd name="connsiteX25" fmla="*/ 307356 w 447063"/>
              <a:gd name="connsiteY25" fmla="*/ 447108 h 447108"/>
              <a:gd name="connsiteX26" fmla="*/ 290596 w 447063"/>
              <a:gd name="connsiteY26" fmla="*/ 430339 h 447108"/>
              <a:gd name="connsiteX27" fmla="*/ 305076 w 447063"/>
              <a:gd name="connsiteY27" fmla="*/ 413735 h 447108"/>
              <a:gd name="connsiteX28" fmla="*/ 307356 w 447063"/>
              <a:gd name="connsiteY28" fmla="*/ 413578 h 447108"/>
              <a:gd name="connsiteX29" fmla="*/ 385592 w 447063"/>
              <a:gd name="connsiteY29" fmla="*/ 413578 h 447108"/>
              <a:gd name="connsiteX30" fmla="*/ 413399 w 447063"/>
              <a:gd name="connsiteY30" fmla="*/ 388498 h 447108"/>
              <a:gd name="connsiteX31" fmla="*/ 413534 w 447063"/>
              <a:gd name="connsiteY31" fmla="*/ 385637 h 447108"/>
              <a:gd name="connsiteX32" fmla="*/ 413534 w 447063"/>
              <a:gd name="connsiteY32" fmla="*/ 307356 h 447108"/>
              <a:gd name="connsiteX33" fmla="*/ 430298 w 447063"/>
              <a:gd name="connsiteY33" fmla="*/ 290591 h 447108"/>
              <a:gd name="connsiteX34" fmla="*/ 223599 w 447063"/>
              <a:gd name="connsiteY34" fmla="*/ 290591 h 447108"/>
              <a:gd name="connsiteX35" fmla="*/ 245927 w 447063"/>
              <a:gd name="connsiteY35" fmla="*/ 312969 h 447108"/>
              <a:gd name="connsiteX36" fmla="*/ 226214 w 447063"/>
              <a:gd name="connsiteY36" fmla="*/ 335141 h 447108"/>
              <a:gd name="connsiteX37" fmla="*/ 223599 w 447063"/>
              <a:gd name="connsiteY37" fmla="*/ 335298 h 447108"/>
              <a:gd name="connsiteX38" fmla="*/ 134186 w 447063"/>
              <a:gd name="connsiteY38" fmla="*/ 335298 h 447108"/>
              <a:gd name="connsiteX39" fmla="*/ 111880 w 447063"/>
              <a:gd name="connsiteY39" fmla="*/ 312897 h 447108"/>
              <a:gd name="connsiteX40" fmla="*/ 131593 w 447063"/>
              <a:gd name="connsiteY40" fmla="*/ 290748 h 447108"/>
              <a:gd name="connsiteX41" fmla="*/ 134186 w 447063"/>
              <a:gd name="connsiteY41" fmla="*/ 290591 h 447108"/>
              <a:gd name="connsiteX42" fmla="*/ 223599 w 447063"/>
              <a:gd name="connsiteY42" fmla="*/ 290591 h 447108"/>
              <a:gd name="connsiteX43" fmla="*/ 313011 w 447063"/>
              <a:gd name="connsiteY43" fmla="*/ 201179 h 447108"/>
              <a:gd name="connsiteX44" fmla="*/ 335340 w 447063"/>
              <a:gd name="connsiteY44" fmla="*/ 223556 h 447108"/>
              <a:gd name="connsiteX45" fmla="*/ 315627 w 447063"/>
              <a:gd name="connsiteY45" fmla="*/ 245728 h 447108"/>
              <a:gd name="connsiteX46" fmla="*/ 313011 w 447063"/>
              <a:gd name="connsiteY46" fmla="*/ 245885 h 447108"/>
              <a:gd name="connsiteX47" fmla="*/ 134186 w 447063"/>
              <a:gd name="connsiteY47" fmla="*/ 245885 h 447108"/>
              <a:gd name="connsiteX48" fmla="*/ 111880 w 447063"/>
              <a:gd name="connsiteY48" fmla="*/ 223485 h 447108"/>
              <a:gd name="connsiteX49" fmla="*/ 131593 w 447063"/>
              <a:gd name="connsiteY49" fmla="*/ 201335 h 447108"/>
              <a:gd name="connsiteX50" fmla="*/ 134186 w 447063"/>
              <a:gd name="connsiteY50" fmla="*/ 201179 h 447108"/>
              <a:gd name="connsiteX51" fmla="*/ 313011 w 447063"/>
              <a:gd name="connsiteY51" fmla="*/ 201179 h 447108"/>
              <a:gd name="connsiteX52" fmla="*/ 139707 w 447063"/>
              <a:gd name="connsiteY52" fmla="*/ 0 h 447108"/>
              <a:gd name="connsiteX53" fmla="*/ 156467 w 447063"/>
              <a:gd name="connsiteY53" fmla="*/ 16770 h 447108"/>
              <a:gd name="connsiteX54" fmla="*/ 141987 w 447063"/>
              <a:gd name="connsiteY54" fmla="*/ 33373 h 447108"/>
              <a:gd name="connsiteX55" fmla="*/ 139707 w 447063"/>
              <a:gd name="connsiteY55" fmla="*/ 33530 h 447108"/>
              <a:gd name="connsiteX56" fmla="*/ 61471 w 447063"/>
              <a:gd name="connsiteY56" fmla="*/ 33530 h 447108"/>
              <a:gd name="connsiteX57" fmla="*/ 33686 w 447063"/>
              <a:gd name="connsiteY57" fmla="*/ 58610 h 447108"/>
              <a:gd name="connsiteX58" fmla="*/ 33530 w 447063"/>
              <a:gd name="connsiteY58" fmla="*/ 61471 h 447108"/>
              <a:gd name="connsiteX59" fmla="*/ 33530 w 447063"/>
              <a:gd name="connsiteY59" fmla="*/ 139752 h 447108"/>
              <a:gd name="connsiteX60" fmla="*/ 16760 w 447063"/>
              <a:gd name="connsiteY60" fmla="*/ 156512 h 447108"/>
              <a:gd name="connsiteX61" fmla="*/ 156 w 447063"/>
              <a:gd name="connsiteY61" fmla="*/ 142032 h 447108"/>
              <a:gd name="connsiteX62" fmla="*/ 0 w 447063"/>
              <a:gd name="connsiteY62" fmla="*/ 139752 h 447108"/>
              <a:gd name="connsiteX63" fmla="*/ 0 w 447063"/>
              <a:gd name="connsiteY63" fmla="*/ 61471 h 447108"/>
              <a:gd name="connsiteX64" fmla="*/ 57738 w 447063"/>
              <a:gd name="connsiteY64" fmla="*/ 112 h 447108"/>
              <a:gd name="connsiteX65" fmla="*/ 61471 w 447063"/>
              <a:gd name="connsiteY65" fmla="*/ 0 h 447108"/>
              <a:gd name="connsiteX66" fmla="*/ 139707 w 447063"/>
              <a:gd name="connsiteY66" fmla="*/ 0 h 447108"/>
              <a:gd name="connsiteX67" fmla="*/ 385592 w 447063"/>
              <a:gd name="connsiteY67" fmla="*/ 0 h 447108"/>
              <a:gd name="connsiteX68" fmla="*/ 389347 w 447063"/>
              <a:gd name="connsiteY68" fmla="*/ 112 h 447108"/>
              <a:gd name="connsiteX69" fmla="*/ 446952 w 447063"/>
              <a:gd name="connsiteY69" fmla="*/ 57559 h 447108"/>
              <a:gd name="connsiteX70" fmla="*/ 447063 w 447063"/>
              <a:gd name="connsiteY70" fmla="*/ 61471 h 447108"/>
              <a:gd name="connsiteX71" fmla="*/ 447063 w 447063"/>
              <a:gd name="connsiteY71" fmla="*/ 139752 h 447108"/>
              <a:gd name="connsiteX72" fmla="*/ 446907 w 447063"/>
              <a:gd name="connsiteY72" fmla="*/ 142032 h 447108"/>
              <a:gd name="connsiteX73" fmla="*/ 428014 w 447063"/>
              <a:gd name="connsiteY73" fmla="*/ 156355 h 447108"/>
              <a:gd name="connsiteX74" fmla="*/ 413690 w 447063"/>
              <a:gd name="connsiteY74" fmla="*/ 142032 h 447108"/>
              <a:gd name="connsiteX75" fmla="*/ 413534 w 447063"/>
              <a:gd name="connsiteY75" fmla="*/ 139752 h 447108"/>
              <a:gd name="connsiteX76" fmla="*/ 413534 w 447063"/>
              <a:gd name="connsiteY76" fmla="*/ 61471 h 447108"/>
              <a:gd name="connsiteX77" fmla="*/ 413399 w 447063"/>
              <a:gd name="connsiteY77" fmla="*/ 58610 h 447108"/>
              <a:gd name="connsiteX78" fmla="*/ 388453 w 447063"/>
              <a:gd name="connsiteY78" fmla="*/ 33664 h 447108"/>
              <a:gd name="connsiteX79" fmla="*/ 385592 w 447063"/>
              <a:gd name="connsiteY79" fmla="*/ 33530 h 447108"/>
              <a:gd name="connsiteX80" fmla="*/ 307356 w 447063"/>
              <a:gd name="connsiteY80" fmla="*/ 33530 h 447108"/>
              <a:gd name="connsiteX81" fmla="*/ 305076 w 447063"/>
              <a:gd name="connsiteY81" fmla="*/ 33373 h 447108"/>
              <a:gd name="connsiteX82" fmla="*/ 290752 w 447063"/>
              <a:gd name="connsiteY82" fmla="*/ 14480 h 447108"/>
              <a:gd name="connsiteX83" fmla="*/ 305076 w 447063"/>
              <a:gd name="connsiteY83" fmla="*/ 156 h 447108"/>
              <a:gd name="connsiteX84" fmla="*/ 307356 w 447063"/>
              <a:gd name="connsiteY84" fmla="*/ 0 h 447108"/>
              <a:gd name="connsiteX85" fmla="*/ 385592 w 447063"/>
              <a:gd name="connsiteY85" fmla="*/ 0 h 447108"/>
              <a:gd name="connsiteX86" fmla="*/ 313011 w 447063"/>
              <a:gd name="connsiteY86" fmla="*/ 111766 h 447108"/>
              <a:gd name="connsiteX87" fmla="*/ 335340 w 447063"/>
              <a:gd name="connsiteY87" fmla="*/ 134144 h 447108"/>
              <a:gd name="connsiteX88" fmla="*/ 315627 w 447063"/>
              <a:gd name="connsiteY88" fmla="*/ 156316 h 447108"/>
              <a:gd name="connsiteX89" fmla="*/ 313011 w 447063"/>
              <a:gd name="connsiteY89" fmla="*/ 156472 h 447108"/>
              <a:gd name="connsiteX90" fmla="*/ 134186 w 447063"/>
              <a:gd name="connsiteY90" fmla="*/ 156472 h 447108"/>
              <a:gd name="connsiteX91" fmla="*/ 111880 w 447063"/>
              <a:gd name="connsiteY91" fmla="*/ 134072 h 447108"/>
              <a:gd name="connsiteX92" fmla="*/ 131593 w 447063"/>
              <a:gd name="connsiteY92" fmla="*/ 111922 h 447108"/>
              <a:gd name="connsiteX93" fmla="*/ 134186 w 447063"/>
              <a:gd name="connsiteY93" fmla="*/ 111766 h 447108"/>
              <a:gd name="connsiteX94" fmla="*/ 313011 w 447063"/>
              <a:gd name="connsiteY94" fmla="*/ 111766 h 447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447063" h="447108">
                <a:moveTo>
                  <a:pt x="16765" y="290591"/>
                </a:moveTo>
                <a:cubicBezTo>
                  <a:pt x="25143" y="290591"/>
                  <a:pt x="32234" y="296776"/>
                  <a:pt x="33373" y="305076"/>
                </a:cubicBezTo>
                <a:lnTo>
                  <a:pt x="33530" y="307356"/>
                </a:lnTo>
                <a:lnTo>
                  <a:pt x="33530" y="385637"/>
                </a:lnTo>
                <a:lnTo>
                  <a:pt x="33686" y="388498"/>
                </a:lnTo>
                <a:cubicBezTo>
                  <a:pt x="35035" y="401669"/>
                  <a:pt x="45441" y="412083"/>
                  <a:pt x="58610" y="413444"/>
                </a:cubicBezTo>
                <a:lnTo>
                  <a:pt x="61471" y="413578"/>
                </a:lnTo>
                <a:lnTo>
                  <a:pt x="139707" y="413578"/>
                </a:lnTo>
                <a:lnTo>
                  <a:pt x="141987" y="413735"/>
                </a:lnTo>
                <a:cubicBezTo>
                  <a:pt x="151160" y="414998"/>
                  <a:pt x="157573" y="423456"/>
                  <a:pt x="156311" y="432628"/>
                </a:cubicBezTo>
                <a:cubicBezTo>
                  <a:pt x="155286" y="440074"/>
                  <a:pt x="149432" y="445928"/>
                  <a:pt x="141987" y="446952"/>
                </a:cubicBezTo>
                <a:lnTo>
                  <a:pt x="139707" y="447108"/>
                </a:lnTo>
                <a:lnTo>
                  <a:pt x="61471" y="447108"/>
                </a:lnTo>
                <a:lnTo>
                  <a:pt x="57738" y="446996"/>
                </a:lnTo>
                <a:cubicBezTo>
                  <a:pt x="26790" y="445121"/>
                  <a:pt x="2084" y="420490"/>
                  <a:pt x="112" y="389549"/>
                </a:cubicBezTo>
                <a:lnTo>
                  <a:pt x="0" y="385637"/>
                </a:lnTo>
                <a:lnTo>
                  <a:pt x="0" y="307356"/>
                </a:lnTo>
                <a:lnTo>
                  <a:pt x="156" y="305076"/>
                </a:lnTo>
                <a:cubicBezTo>
                  <a:pt x="1296" y="296776"/>
                  <a:pt x="8387" y="290591"/>
                  <a:pt x="16765" y="290591"/>
                </a:cubicBezTo>
                <a:close/>
                <a:moveTo>
                  <a:pt x="430298" y="290591"/>
                </a:moveTo>
                <a:cubicBezTo>
                  <a:pt x="438676" y="290591"/>
                  <a:pt x="445767" y="296776"/>
                  <a:pt x="446907" y="305076"/>
                </a:cubicBezTo>
                <a:lnTo>
                  <a:pt x="447063" y="307356"/>
                </a:lnTo>
                <a:lnTo>
                  <a:pt x="447063" y="385637"/>
                </a:lnTo>
                <a:cubicBezTo>
                  <a:pt x="447066" y="418129"/>
                  <a:pt x="421780" y="445011"/>
                  <a:pt x="389347" y="446996"/>
                </a:cubicBezTo>
                <a:lnTo>
                  <a:pt x="385592" y="447108"/>
                </a:lnTo>
                <a:lnTo>
                  <a:pt x="307356" y="447108"/>
                </a:lnTo>
                <a:cubicBezTo>
                  <a:pt x="298097" y="447106"/>
                  <a:pt x="290593" y="439597"/>
                  <a:pt x="290596" y="430339"/>
                </a:cubicBezTo>
                <a:cubicBezTo>
                  <a:pt x="290598" y="421963"/>
                  <a:pt x="296781" y="414877"/>
                  <a:pt x="305076" y="413735"/>
                </a:cubicBezTo>
                <a:lnTo>
                  <a:pt x="307356" y="413578"/>
                </a:lnTo>
                <a:lnTo>
                  <a:pt x="385592" y="413578"/>
                </a:lnTo>
                <a:cubicBezTo>
                  <a:pt x="399921" y="413585"/>
                  <a:pt x="411933" y="402750"/>
                  <a:pt x="413399" y="388498"/>
                </a:cubicBezTo>
                <a:lnTo>
                  <a:pt x="413534" y="385637"/>
                </a:lnTo>
                <a:lnTo>
                  <a:pt x="413534" y="307356"/>
                </a:lnTo>
                <a:cubicBezTo>
                  <a:pt x="413534" y="298097"/>
                  <a:pt x="421040" y="290591"/>
                  <a:pt x="430298" y="290591"/>
                </a:cubicBezTo>
                <a:close/>
                <a:moveTo>
                  <a:pt x="223599" y="290591"/>
                </a:moveTo>
                <a:cubicBezTo>
                  <a:pt x="235944" y="290605"/>
                  <a:pt x="245941" y="300623"/>
                  <a:pt x="245927" y="312969"/>
                </a:cubicBezTo>
                <a:cubicBezTo>
                  <a:pt x="245914" y="324284"/>
                  <a:pt x="237449" y="333804"/>
                  <a:pt x="226214" y="335141"/>
                </a:cubicBezTo>
                <a:lnTo>
                  <a:pt x="223599" y="335298"/>
                </a:lnTo>
                <a:lnTo>
                  <a:pt x="134186" y="335298"/>
                </a:lnTo>
                <a:cubicBezTo>
                  <a:pt x="121841" y="335271"/>
                  <a:pt x="111854" y="325243"/>
                  <a:pt x="111880" y="312897"/>
                </a:cubicBezTo>
                <a:cubicBezTo>
                  <a:pt x="111904" y="301591"/>
                  <a:pt x="120366" y="292082"/>
                  <a:pt x="131593" y="290748"/>
                </a:cubicBezTo>
                <a:lnTo>
                  <a:pt x="134186" y="290591"/>
                </a:lnTo>
                <a:lnTo>
                  <a:pt x="223599" y="290591"/>
                </a:lnTo>
                <a:close/>
                <a:moveTo>
                  <a:pt x="313011" y="201179"/>
                </a:moveTo>
                <a:cubicBezTo>
                  <a:pt x="325357" y="201192"/>
                  <a:pt x="335353" y="211211"/>
                  <a:pt x="335340" y="223556"/>
                </a:cubicBezTo>
                <a:cubicBezTo>
                  <a:pt x="335327" y="234871"/>
                  <a:pt x="326861" y="244392"/>
                  <a:pt x="315627" y="245728"/>
                </a:cubicBezTo>
                <a:lnTo>
                  <a:pt x="313011" y="245885"/>
                </a:lnTo>
                <a:lnTo>
                  <a:pt x="134186" y="245885"/>
                </a:lnTo>
                <a:cubicBezTo>
                  <a:pt x="121841" y="245858"/>
                  <a:pt x="111854" y="235830"/>
                  <a:pt x="111880" y="223485"/>
                </a:cubicBezTo>
                <a:cubicBezTo>
                  <a:pt x="111904" y="212178"/>
                  <a:pt x="120366" y="202669"/>
                  <a:pt x="131593" y="201335"/>
                </a:cubicBezTo>
                <a:lnTo>
                  <a:pt x="134186" y="201179"/>
                </a:lnTo>
                <a:lnTo>
                  <a:pt x="313011" y="201179"/>
                </a:lnTo>
                <a:close/>
                <a:moveTo>
                  <a:pt x="139707" y="0"/>
                </a:moveTo>
                <a:cubicBezTo>
                  <a:pt x="148966" y="3"/>
                  <a:pt x="156470" y="7511"/>
                  <a:pt x="156467" y="16770"/>
                </a:cubicBezTo>
                <a:cubicBezTo>
                  <a:pt x="156465" y="25144"/>
                  <a:pt x="150283" y="32232"/>
                  <a:pt x="141987" y="33373"/>
                </a:cubicBezTo>
                <a:lnTo>
                  <a:pt x="139707" y="33530"/>
                </a:lnTo>
                <a:lnTo>
                  <a:pt x="61471" y="33530"/>
                </a:lnTo>
                <a:cubicBezTo>
                  <a:pt x="47151" y="33535"/>
                  <a:pt x="35153" y="44365"/>
                  <a:pt x="33686" y="58610"/>
                </a:cubicBezTo>
                <a:lnTo>
                  <a:pt x="33530" y="61471"/>
                </a:lnTo>
                <a:lnTo>
                  <a:pt x="33530" y="139752"/>
                </a:lnTo>
                <a:cubicBezTo>
                  <a:pt x="33527" y="149011"/>
                  <a:pt x="26019" y="156515"/>
                  <a:pt x="16760" y="156512"/>
                </a:cubicBezTo>
                <a:cubicBezTo>
                  <a:pt x="8386" y="156509"/>
                  <a:pt x="1298" y="150328"/>
                  <a:pt x="156" y="142032"/>
                </a:cubicBezTo>
                <a:lnTo>
                  <a:pt x="0" y="139752"/>
                </a:lnTo>
                <a:lnTo>
                  <a:pt x="0" y="61471"/>
                </a:lnTo>
                <a:cubicBezTo>
                  <a:pt x="-1" y="28971"/>
                  <a:pt x="25298" y="2085"/>
                  <a:pt x="57738" y="112"/>
                </a:cubicBezTo>
                <a:lnTo>
                  <a:pt x="61471" y="0"/>
                </a:lnTo>
                <a:lnTo>
                  <a:pt x="139707" y="0"/>
                </a:lnTo>
                <a:close/>
                <a:moveTo>
                  <a:pt x="385592" y="0"/>
                </a:moveTo>
                <a:lnTo>
                  <a:pt x="389347" y="112"/>
                </a:lnTo>
                <a:cubicBezTo>
                  <a:pt x="420287" y="1999"/>
                  <a:pt x="444980" y="26626"/>
                  <a:pt x="446952" y="57559"/>
                </a:cubicBezTo>
                <a:lnTo>
                  <a:pt x="447063" y="61471"/>
                </a:lnTo>
                <a:lnTo>
                  <a:pt x="447063" y="139752"/>
                </a:lnTo>
                <a:lnTo>
                  <a:pt x="446907" y="142032"/>
                </a:lnTo>
                <a:cubicBezTo>
                  <a:pt x="445644" y="151205"/>
                  <a:pt x="437185" y="157617"/>
                  <a:pt x="428014" y="156355"/>
                </a:cubicBezTo>
                <a:cubicBezTo>
                  <a:pt x="420568" y="155331"/>
                  <a:pt x="414714" y="149477"/>
                  <a:pt x="413690" y="142032"/>
                </a:cubicBezTo>
                <a:lnTo>
                  <a:pt x="413534" y="139752"/>
                </a:lnTo>
                <a:lnTo>
                  <a:pt x="413534" y="61471"/>
                </a:lnTo>
                <a:lnTo>
                  <a:pt x="413399" y="58610"/>
                </a:lnTo>
                <a:cubicBezTo>
                  <a:pt x="412049" y="45433"/>
                  <a:pt x="401631" y="35015"/>
                  <a:pt x="388453" y="33664"/>
                </a:cubicBezTo>
                <a:lnTo>
                  <a:pt x="385592" y="33530"/>
                </a:lnTo>
                <a:lnTo>
                  <a:pt x="307356" y="33530"/>
                </a:lnTo>
                <a:lnTo>
                  <a:pt x="305076" y="33373"/>
                </a:lnTo>
                <a:cubicBezTo>
                  <a:pt x="295905" y="32111"/>
                  <a:pt x="289491" y="23652"/>
                  <a:pt x="290752" y="14480"/>
                </a:cubicBezTo>
                <a:cubicBezTo>
                  <a:pt x="291778" y="7035"/>
                  <a:pt x="297630" y="1181"/>
                  <a:pt x="305076" y="156"/>
                </a:cubicBezTo>
                <a:lnTo>
                  <a:pt x="307356" y="0"/>
                </a:lnTo>
                <a:lnTo>
                  <a:pt x="385592" y="0"/>
                </a:lnTo>
                <a:close/>
                <a:moveTo>
                  <a:pt x="313011" y="111766"/>
                </a:moveTo>
                <a:cubicBezTo>
                  <a:pt x="325357" y="111779"/>
                  <a:pt x="335353" y="121798"/>
                  <a:pt x="335340" y="134144"/>
                </a:cubicBezTo>
                <a:cubicBezTo>
                  <a:pt x="335327" y="145458"/>
                  <a:pt x="326861" y="154979"/>
                  <a:pt x="315627" y="156316"/>
                </a:cubicBezTo>
                <a:lnTo>
                  <a:pt x="313011" y="156472"/>
                </a:lnTo>
                <a:lnTo>
                  <a:pt x="134186" y="156472"/>
                </a:lnTo>
                <a:cubicBezTo>
                  <a:pt x="121841" y="156446"/>
                  <a:pt x="111854" y="146417"/>
                  <a:pt x="111880" y="134072"/>
                </a:cubicBezTo>
                <a:cubicBezTo>
                  <a:pt x="111904" y="122766"/>
                  <a:pt x="120366" y="113257"/>
                  <a:pt x="131593" y="111922"/>
                </a:cubicBezTo>
                <a:lnTo>
                  <a:pt x="134186" y="111766"/>
                </a:lnTo>
                <a:lnTo>
                  <a:pt x="313011" y="111766"/>
                </a:lnTo>
                <a:close/>
              </a:path>
            </a:pathLst>
          </a:custGeom>
          <a:solidFill>
            <a:srgbClr val="3890E5"/>
          </a:solidFill>
          <a:ln>
            <a:noFill/>
            <a:headEnd type="none" w="med" len="med"/>
            <a:tailEnd type="none" w="med" len="med"/>
          </a:ln>
          <a:effectLst>
            <a:glow rad="63500">
              <a:schemeClr val="bg1">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base">
              <a:lnSpc>
                <a:spcPct val="90000"/>
              </a:lnSpc>
              <a:spcBef>
                <a:spcPct val="0"/>
              </a:spcBef>
              <a:spcAft>
                <a:spcPct val="0"/>
              </a:spcAft>
            </a:pPr>
            <a:endParaRPr lang="en-US" sz="1600" b="1">
              <a:ln w="3175">
                <a:noFill/>
              </a:ln>
              <a:gradFill>
                <a:gsLst>
                  <a:gs pos="71910">
                    <a:srgbClr val="000000"/>
                  </a:gs>
                  <a:gs pos="53933">
                    <a:srgbClr val="000000"/>
                  </a:gs>
                </a:gsLst>
                <a:path path="circle">
                  <a:fillToRect l="100000" b="100000"/>
                </a:path>
              </a:gradFill>
              <a:latin typeface="+mj-lt"/>
              <a:cs typeface="Segoe UI" pitchFamily="34" charset="0"/>
            </a:endParaRPr>
          </a:p>
        </p:txBody>
      </p:sp>
      <p:sp>
        <p:nvSpPr>
          <p:cNvPr id="19" name="Graphic 39">
            <a:extLst>
              <a:ext uri="{FF2B5EF4-FFF2-40B4-BE49-F238E27FC236}">
                <a16:creationId xmlns:a16="http://schemas.microsoft.com/office/drawing/2014/main" id="{3DF83C1F-8472-93BA-08A5-BE951D46241D}"/>
              </a:ext>
            </a:extLst>
          </p:cNvPr>
          <p:cNvSpPr/>
          <p:nvPr/>
        </p:nvSpPr>
        <p:spPr>
          <a:xfrm>
            <a:off x="1423787" y="2342823"/>
            <a:ext cx="357650" cy="447063"/>
          </a:xfrm>
          <a:custGeom>
            <a:avLst/>
            <a:gdLst>
              <a:gd name="connsiteX0" fmla="*/ 178825 w 357650"/>
              <a:gd name="connsiteY0" fmla="*/ 178825 h 447063"/>
              <a:gd name="connsiteX1" fmla="*/ 357651 w 357650"/>
              <a:gd name="connsiteY1" fmla="*/ 89413 h 447063"/>
              <a:gd name="connsiteX2" fmla="*/ 178825 w 357650"/>
              <a:gd name="connsiteY2" fmla="*/ 0 h 447063"/>
              <a:gd name="connsiteX3" fmla="*/ 0 w 357650"/>
              <a:gd name="connsiteY3" fmla="*/ 89413 h 447063"/>
              <a:gd name="connsiteX4" fmla="*/ 178825 w 357650"/>
              <a:gd name="connsiteY4" fmla="*/ 178825 h 447063"/>
              <a:gd name="connsiteX5" fmla="*/ 320276 w 357650"/>
              <a:gd name="connsiteY5" fmla="*/ 182625 h 447063"/>
              <a:gd name="connsiteX6" fmla="*/ 357651 w 357650"/>
              <a:gd name="connsiteY6" fmla="*/ 157657 h 447063"/>
              <a:gd name="connsiteX7" fmla="*/ 357651 w 357650"/>
              <a:gd name="connsiteY7" fmla="*/ 357651 h 447063"/>
              <a:gd name="connsiteX8" fmla="*/ 178825 w 357650"/>
              <a:gd name="connsiteY8" fmla="*/ 447063 h 447063"/>
              <a:gd name="connsiteX9" fmla="*/ 0 w 357650"/>
              <a:gd name="connsiteY9" fmla="*/ 357651 h 447063"/>
              <a:gd name="connsiteX10" fmla="*/ 0 w 357650"/>
              <a:gd name="connsiteY10" fmla="*/ 157657 h 447063"/>
              <a:gd name="connsiteX11" fmla="*/ 37374 w 357650"/>
              <a:gd name="connsiteY11" fmla="*/ 182625 h 447063"/>
              <a:gd name="connsiteX12" fmla="*/ 178825 w 357650"/>
              <a:gd name="connsiteY12" fmla="*/ 212355 h 447063"/>
              <a:gd name="connsiteX13" fmla="*/ 320276 w 357650"/>
              <a:gd name="connsiteY13" fmla="*/ 182625 h 447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57650" h="447063">
                <a:moveTo>
                  <a:pt x="178825" y="178825"/>
                </a:moveTo>
                <a:cubicBezTo>
                  <a:pt x="277582" y="178825"/>
                  <a:pt x="357651" y="138813"/>
                  <a:pt x="357651" y="89413"/>
                </a:cubicBezTo>
                <a:cubicBezTo>
                  <a:pt x="357651" y="40012"/>
                  <a:pt x="277582" y="0"/>
                  <a:pt x="178825" y="0"/>
                </a:cubicBezTo>
                <a:cubicBezTo>
                  <a:pt x="80069" y="0"/>
                  <a:pt x="0" y="40012"/>
                  <a:pt x="0" y="89413"/>
                </a:cubicBezTo>
                <a:cubicBezTo>
                  <a:pt x="0" y="138813"/>
                  <a:pt x="80069" y="178825"/>
                  <a:pt x="178825" y="178825"/>
                </a:cubicBezTo>
                <a:close/>
                <a:moveTo>
                  <a:pt x="320276" y="182625"/>
                </a:moveTo>
                <a:cubicBezTo>
                  <a:pt x="333784" y="175992"/>
                  <a:pt x="346351" y="167596"/>
                  <a:pt x="357651" y="157657"/>
                </a:cubicBezTo>
                <a:lnTo>
                  <a:pt x="357651" y="357651"/>
                </a:lnTo>
                <a:cubicBezTo>
                  <a:pt x="357651" y="407051"/>
                  <a:pt x="277582" y="447063"/>
                  <a:pt x="178825" y="447063"/>
                </a:cubicBezTo>
                <a:cubicBezTo>
                  <a:pt x="80069" y="447063"/>
                  <a:pt x="0" y="407051"/>
                  <a:pt x="0" y="357651"/>
                </a:cubicBezTo>
                <a:lnTo>
                  <a:pt x="0" y="157657"/>
                </a:lnTo>
                <a:cubicBezTo>
                  <a:pt x="11299" y="167596"/>
                  <a:pt x="23867" y="175992"/>
                  <a:pt x="37374" y="182625"/>
                </a:cubicBezTo>
                <a:cubicBezTo>
                  <a:pt x="75330" y="201581"/>
                  <a:pt x="125357" y="212355"/>
                  <a:pt x="178825" y="212355"/>
                </a:cubicBezTo>
                <a:cubicBezTo>
                  <a:pt x="232294" y="212355"/>
                  <a:pt x="282320" y="201581"/>
                  <a:pt x="320276" y="182625"/>
                </a:cubicBezTo>
                <a:close/>
              </a:path>
            </a:pathLst>
          </a:custGeom>
          <a:solidFill>
            <a:srgbClr val="3890E5"/>
          </a:solidFill>
          <a:ln>
            <a:noFill/>
            <a:headEnd type="none" w="med" len="med"/>
            <a:tailEnd type="none" w="med" len="med"/>
          </a:ln>
          <a:effectLst>
            <a:glow rad="63500">
              <a:schemeClr val="bg1">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base">
              <a:lnSpc>
                <a:spcPct val="90000"/>
              </a:lnSpc>
              <a:spcBef>
                <a:spcPct val="0"/>
              </a:spcBef>
              <a:spcAft>
                <a:spcPct val="0"/>
              </a:spcAft>
            </a:pPr>
            <a:endParaRPr lang="en-US" sz="1600" b="1">
              <a:ln w="3175">
                <a:noFill/>
              </a:ln>
              <a:gradFill>
                <a:gsLst>
                  <a:gs pos="71910">
                    <a:srgbClr val="000000"/>
                  </a:gs>
                  <a:gs pos="53933">
                    <a:srgbClr val="000000"/>
                  </a:gs>
                </a:gsLst>
                <a:path path="circle">
                  <a:fillToRect l="100000" b="100000"/>
                </a:path>
              </a:gradFill>
              <a:latin typeface="+mj-lt"/>
              <a:cs typeface="Segoe UI" pitchFamily="34" charset="0"/>
            </a:endParaRPr>
          </a:p>
        </p:txBody>
      </p:sp>
      <p:sp>
        <p:nvSpPr>
          <p:cNvPr id="20" name="Freeform: Shape 48">
            <a:extLst>
              <a:ext uri="{FF2B5EF4-FFF2-40B4-BE49-F238E27FC236}">
                <a16:creationId xmlns:a16="http://schemas.microsoft.com/office/drawing/2014/main" id="{1DFDD636-4225-224C-DF3F-893ADD6B8418}"/>
              </a:ext>
            </a:extLst>
          </p:cNvPr>
          <p:cNvSpPr/>
          <p:nvPr/>
        </p:nvSpPr>
        <p:spPr>
          <a:xfrm>
            <a:off x="3766937" y="2342823"/>
            <a:ext cx="357651" cy="447063"/>
          </a:xfrm>
          <a:custGeom>
            <a:avLst/>
            <a:gdLst>
              <a:gd name="connsiteX0" fmla="*/ 212355 w 357651"/>
              <a:gd name="connsiteY0" fmla="*/ 11176 h 447063"/>
              <a:gd name="connsiteX1" fmla="*/ 346474 w 357651"/>
              <a:gd name="connsiteY1" fmla="*/ 145295 h 447063"/>
              <a:gd name="connsiteX2" fmla="*/ 223532 w 357651"/>
              <a:gd name="connsiteY2" fmla="*/ 145295 h 447063"/>
              <a:gd name="connsiteX3" fmla="*/ 212355 w 357651"/>
              <a:gd name="connsiteY3" fmla="*/ 134118 h 447063"/>
              <a:gd name="connsiteX4" fmla="*/ 44706 w 357651"/>
              <a:gd name="connsiteY4" fmla="*/ 0 h 447063"/>
              <a:gd name="connsiteX5" fmla="*/ 178825 w 357651"/>
              <a:gd name="connsiteY5" fmla="*/ 0 h 447063"/>
              <a:gd name="connsiteX6" fmla="*/ 178825 w 357651"/>
              <a:gd name="connsiteY6" fmla="*/ 134119 h 447063"/>
              <a:gd name="connsiteX7" fmla="*/ 223532 w 357651"/>
              <a:gd name="connsiteY7" fmla="*/ 178825 h 447063"/>
              <a:gd name="connsiteX8" fmla="*/ 357651 w 357651"/>
              <a:gd name="connsiteY8" fmla="*/ 178825 h 447063"/>
              <a:gd name="connsiteX9" fmla="*/ 357651 w 357651"/>
              <a:gd name="connsiteY9" fmla="*/ 402357 h 447063"/>
              <a:gd name="connsiteX10" fmla="*/ 312944 w 357651"/>
              <a:gd name="connsiteY10" fmla="*/ 447063 h 447063"/>
              <a:gd name="connsiteX11" fmla="*/ 44706 w 357651"/>
              <a:gd name="connsiteY11" fmla="*/ 447063 h 447063"/>
              <a:gd name="connsiteX12" fmla="*/ 0 w 357651"/>
              <a:gd name="connsiteY12" fmla="*/ 402357 h 447063"/>
              <a:gd name="connsiteX13" fmla="*/ 0 w 357651"/>
              <a:gd name="connsiteY13" fmla="*/ 44706 h 447063"/>
              <a:gd name="connsiteX14" fmla="*/ 44706 w 357651"/>
              <a:gd name="connsiteY14" fmla="*/ 0 h 447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7651" h="447063">
                <a:moveTo>
                  <a:pt x="212355" y="11176"/>
                </a:moveTo>
                <a:lnTo>
                  <a:pt x="346474" y="145295"/>
                </a:lnTo>
                <a:lnTo>
                  <a:pt x="223532" y="145295"/>
                </a:lnTo>
                <a:cubicBezTo>
                  <a:pt x="217360" y="145295"/>
                  <a:pt x="212355" y="140291"/>
                  <a:pt x="212355" y="134118"/>
                </a:cubicBezTo>
                <a:close/>
                <a:moveTo>
                  <a:pt x="44706" y="0"/>
                </a:moveTo>
                <a:lnTo>
                  <a:pt x="178825" y="0"/>
                </a:lnTo>
                <a:lnTo>
                  <a:pt x="178825" y="134119"/>
                </a:lnTo>
                <a:cubicBezTo>
                  <a:pt x="178825" y="158810"/>
                  <a:pt x="198840" y="178825"/>
                  <a:pt x="223532" y="178825"/>
                </a:cubicBezTo>
                <a:lnTo>
                  <a:pt x="357651" y="178825"/>
                </a:lnTo>
                <a:lnTo>
                  <a:pt x="357651" y="402357"/>
                </a:lnTo>
                <a:cubicBezTo>
                  <a:pt x="357651" y="427048"/>
                  <a:pt x="337636" y="447063"/>
                  <a:pt x="312944" y="447063"/>
                </a:cubicBezTo>
                <a:lnTo>
                  <a:pt x="44706" y="447063"/>
                </a:lnTo>
                <a:cubicBezTo>
                  <a:pt x="20016" y="447063"/>
                  <a:pt x="0" y="427048"/>
                  <a:pt x="0" y="402357"/>
                </a:cubicBezTo>
                <a:lnTo>
                  <a:pt x="0" y="44706"/>
                </a:lnTo>
                <a:cubicBezTo>
                  <a:pt x="0" y="20016"/>
                  <a:pt x="20016" y="0"/>
                  <a:pt x="44706" y="0"/>
                </a:cubicBezTo>
                <a:close/>
              </a:path>
            </a:pathLst>
          </a:custGeom>
          <a:solidFill>
            <a:srgbClr val="3890E5"/>
          </a:solidFill>
          <a:ln>
            <a:noFill/>
            <a:headEnd type="none" w="med" len="med"/>
            <a:tailEnd type="none" w="med" len="med"/>
          </a:ln>
          <a:effectLst>
            <a:glow rad="63500">
              <a:schemeClr val="bg1">
                <a:alpha val="40000"/>
              </a:schemeClr>
            </a:glo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fontAlgn="base">
              <a:lnSpc>
                <a:spcPct val="90000"/>
              </a:lnSpc>
              <a:spcBef>
                <a:spcPct val="0"/>
              </a:spcBef>
              <a:spcAft>
                <a:spcPct val="0"/>
              </a:spcAft>
            </a:pPr>
            <a:endParaRPr lang="en-US" sz="1600" b="1">
              <a:ln w="3175">
                <a:noFill/>
              </a:ln>
              <a:gradFill>
                <a:gsLst>
                  <a:gs pos="71910">
                    <a:srgbClr val="000000"/>
                  </a:gs>
                  <a:gs pos="53933">
                    <a:srgbClr val="000000"/>
                  </a:gs>
                </a:gsLst>
                <a:path path="circle">
                  <a:fillToRect l="100000" b="100000"/>
                </a:path>
              </a:gradFill>
              <a:latin typeface="+mj-lt"/>
              <a:cs typeface="Segoe UI" pitchFamily="34" charset="0"/>
            </a:endParaRPr>
          </a:p>
        </p:txBody>
      </p:sp>
      <p:sp>
        <p:nvSpPr>
          <p:cNvPr id="21" name="TextBox 20">
            <a:extLst>
              <a:ext uri="{FF2B5EF4-FFF2-40B4-BE49-F238E27FC236}">
                <a16:creationId xmlns:a16="http://schemas.microsoft.com/office/drawing/2014/main" id="{B00550F6-7AA2-2145-90E3-AFDB1501C76C}"/>
              </a:ext>
            </a:extLst>
          </p:cNvPr>
          <p:cNvSpPr txBox="1"/>
          <p:nvPr/>
        </p:nvSpPr>
        <p:spPr>
          <a:xfrm>
            <a:off x="838200" y="5945913"/>
            <a:ext cx="10717008" cy="400110"/>
          </a:xfrm>
          <a:prstGeom prst="rect">
            <a:avLst/>
          </a:prstGeom>
          <a:solidFill>
            <a:schemeClr val="bg1"/>
          </a:solidFill>
        </p:spPr>
        <p:txBody>
          <a:bodyPr wrap="square">
            <a:spAutoFit/>
          </a:bodyPr>
          <a:lstStyle/>
          <a:p>
            <a:r>
              <a:rPr lang="en-US" sz="2000" dirty="0">
                <a:solidFill>
                  <a:srgbClr val="2454C3"/>
                </a:solidFill>
                <a:hlinkClick r:id="rId6">
                  <a:extLst>
                    <a:ext uri="{A12FA001-AC4F-418D-AE19-62706E023703}">
                      <ahyp:hlinkClr xmlns:ahyp="http://schemas.microsoft.com/office/drawing/2018/hyperlinkcolor" val="tx"/>
                    </a:ext>
                  </a:extLst>
                </a:hlinkClick>
              </a:rPr>
              <a:t>🔗 Integrated data chunking and embedding in Azure AI Search</a:t>
            </a:r>
            <a:r>
              <a:rPr lang="en-US" sz="2000" dirty="0">
                <a:solidFill>
                  <a:srgbClr val="2454C3"/>
                </a:solidFill>
              </a:rPr>
              <a:t>  </a:t>
            </a:r>
            <a:r>
              <a:rPr lang="en-US" sz="2000" dirty="0">
                <a:solidFill>
                  <a:srgbClr val="2454C3"/>
                </a:solidFill>
                <a:hlinkClick r:id="rId7">
                  <a:extLst>
                    <a:ext uri="{A12FA001-AC4F-418D-AE19-62706E023703}">
                      <ahyp:hlinkClr xmlns:ahyp="http://schemas.microsoft.com/office/drawing/2018/hyperlinkcolor" val="tx"/>
                    </a:ext>
                  </a:extLst>
                </a:hlinkClick>
              </a:rPr>
              <a:t>aka.ms/integrated-vectorization</a:t>
            </a:r>
            <a:endParaRPr lang="en-US" sz="2000" dirty="0">
              <a:solidFill>
                <a:srgbClr val="2454C3"/>
              </a:solidFill>
            </a:endParaRPr>
          </a:p>
        </p:txBody>
      </p:sp>
    </p:spTree>
    <p:extLst>
      <p:ext uri="{BB962C8B-B14F-4D97-AF65-F5344CB8AC3E}">
        <p14:creationId xmlns:p14="http://schemas.microsoft.com/office/powerpoint/2010/main" val="1727214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42" presetClass="path" presetSubtype="0" decel="100000" fill="hold" grpId="1" nodeType="withEffect">
                                  <p:stCondLst>
                                    <p:cond delay="0"/>
                                  </p:stCondLst>
                                  <p:childTnLst>
                                    <p:animMotion origin="layout" path="M 4.79167E-6 1.85185E-6 L 4.79167E-6 0.03541 " pathEditMode="relative" rAng="0" ptsTypes="AA">
                                      <p:cBhvr>
                                        <p:cTn id="9" dur="700" spd="-100000" fill="hold"/>
                                        <p:tgtEl>
                                          <p:spTgt spid="7"/>
                                        </p:tgtEl>
                                        <p:attrNameLst>
                                          <p:attrName>ppt_x</p:attrName>
                                          <p:attrName>ppt_y</p:attrName>
                                        </p:attrNameLst>
                                      </p:cBhvr>
                                      <p:rCtr x="0" y="1759"/>
                                    </p:animMotion>
                                  </p:childTnLst>
                                </p:cTn>
                              </p:par>
                              <p:par>
                                <p:cTn id="10" presetID="10" presetClass="entr" presetSubtype="0" fill="hold" grpId="0" nodeType="with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500"/>
                                        <p:tgtEl>
                                          <p:spTgt spid="19"/>
                                        </p:tgtEl>
                                      </p:cBhvr>
                                    </p:animEffect>
                                  </p:childTnLst>
                                </p:cTn>
                              </p:par>
                              <p:par>
                                <p:cTn id="13" presetID="42" presetClass="path" presetSubtype="0" decel="100000" fill="hold" grpId="1" nodeType="withEffect">
                                  <p:stCondLst>
                                    <p:cond delay="0"/>
                                  </p:stCondLst>
                                  <p:childTnLst>
                                    <p:animMotion origin="layout" path="M 4.79167E-6 -2.96296E-6 L 4.79167E-6 0.03542 " pathEditMode="relative" rAng="0" ptsTypes="AA">
                                      <p:cBhvr>
                                        <p:cTn id="14" dur="700" spd="-100000" fill="hold"/>
                                        <p:tgtEl>
                                          <p:spTgt spid="19"/>
                                        </p:tgtEl>
                                        <p:attrNameLst>
                                          <p:attrName>ppt_x</p:attrName>
                                          <p:attrName>ppt_y</p:attrName>
                                        </p:attrNameLst>
                                      </p:cBhvr>
                                      <p:rCtr x="0" y="1759"/>
                                    </p:animMotion>
                                  </p:childTnLst>
                                </p:cTn>
                              </p:par>
                              <p:par>
                                <p:cTn id="15" presetID="10" presetClass="entr" presetSubtype="0" fill="hold" nodeType="withEffect">
                                  <p:stCondLst>
                                    <p:cond delay="5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par>
                                <p:cTn id="18" presetID="42" presetClass="path" presetSubtype="0" decel="100000" fill="hold" nodeType="withEffect">
                                  <p:stCondLst>
                                    <p:cond delay="50"/>
                                  </p:stCondLst>
                                  <p:childTnLst>
                                    <p:animMotion origin="layout" path="M 1.04167E-6 -4.44444E-6 L 1.04167E-6 0.03542 " pathEditMode="relative" rAng="0" ptsTypes="AA">
                                      <p:cBhvr>
                                        <p:cTn id="19" dur="700" spd="-100000" fill="hold"/>
                                        <p:tgtEl>
                                          <p:spTgt spid="13"/>
                                        </p:tgtEl>
                                        <p:attrNameLst>
                                          <p:attrName>ppt_x</p:attrName>
                                          <p:attrName>ppt_y</p:attrName>
                                        </p:attrNameLst>
                                      </p:cBhvr>
                                      <p:rCtr x="0" y="1759"/>
                                    </p:animMotion>
                                  </p:childTnLst>
                                </p:cTn>
                              </p:par>
                              <p:par>
                                <p:cTn id="20" presetID="10" presetClass="entr" presetSubtype="0" fill="hold" grpId="0" nodeType="withEffect">
                                  <p:stCondLst>
                                    <p:cond delay="10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par>
                                <p:cTn id="23" presetID="42" presetClass="path" presetSubtype="0" decel="100000" fill="hold" grpId="1" nodeType="withEffect">
                                  <p:stCondLst>
                                    <p:cond delay="100"/>
                                  </p:stCondLst>
                                  <p:childTnLst>
                                    <p:animMotion origin="layout" path="M -2.70833E-6 -2.96296E-6 L -2.70833E-6 0.03542 " pathEditMode="relative" rAng="0" ptsTypes="AA">
                                      <p:cBhvr>
                                        <p:cTn id="24" dur="700" spd="-100000" fill="hold"/>
                                        <p:tgtEl>
                                          <p:spTgt spid="20"/>
                                        </p:tgtEl>
                                        <p:attrNameLst>
                                          <p:attrName>ppt_x</p:attrName>
                                          <p:attrName>ppt_y</p:attrName>
                                        </p:attrNameLst>
                                      </p:cBhvr>
                                      <p:rCtr x="0" y="1759"/>
                                    </p:animMotion>
                                  </p:childTnLst>
                                </p:cTn>
                              </p:par>
                              <p:par>
                                <p:cTn id="25" presetID="10" presetClass="entr" presetSubtype="0" fill="hold" grpId="0" nodeType="withEffect">
                                  <p:stCondLst>
                                    <p:cond delay="10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par>
                                <p:cTn id="28" presetID="42" presetClass="path" presetSubtype="0" decel="100000" fill="hold" grpId="1" nodeType="withEffect">
                                  <p:stCondLst>
                                    <p:cond delay="100"/>
                                  </p:stCondLst>
                                  <p:childTnLst>
                                    <p:animMotion origin="layout" path="M -2.70833E-6 1.85185E-6 L -2.70833E-6 0.03541 " pathEditMode="relative" rAng="0" ptsTypes="AA">
                                      <p:cBhvr>
                                        <p:cTn id="29" dur="700" spd="-100000" fill="hold"/>
                                        <p:tgtEl>
                                          <p:spTgt spid="8"/>
                                        </p:tgtEl>
                                        <p:attrNameLst>
                                          <p:attrName>ppt_x</p:attrName>
                                          <p:attrName>ppt_y</p:attrName>
                                        </p:attrNameLst>
                                      </p:cBhvr>
                                      <p:rCtr x="0" y="1759"/>
                                    </p:animMotion>
                                  </p:childTnLst>
                                </p:cTn>
                              </p:par>
                              <p:par>
                                <p:cTn id="30" presetID="10" presetClass="entr" presetSubtype="0" fill="hold" nodeType="withEffect">
                                  <p:stCondLst>
                                    <p:cond delay="15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500"/>
                                        <p:tgtEl>
                                          <p:spTgt spid="14"/>
                                        </p:tgtEl>
                                      </p:cBhvr>
                                    </p:animEffect>
                                  </p:childTnLst>
                                </p:cTn>
                              </p:par>
                              <p:par>
                                <p:cTn id="33" presetID="42" presetClass="path" presetSubtype="0" decel="100000" fill="hold" nodeType="withEffect">
                                  <p:stCondLst>
                                    <p:cond delay="150"/>
                                  </p:stCondLst>
                                  <p:childTnLst>
                                    <p:animMotion origin="layout" path="M 3.54167E-6 -4.44444E-6 L 3.54167E-6 0.03542 " pathEditMode="relative" rAng="0" ptsTypes="AA">
                                      <p:cBhvr>
                                        <p:cTn id="34" dur="700" spd="-100000" fill="hold"/>
                                        <p:tgtEl>
                                          <p:spTgt spid="14"/>
                                        </p:tgtEl>
                                        <p:attrNameLst>
                                          <p:attrName>ppt_x</p:attrName>
                                          <p:attrName>ppt_y</p:attrName>
                                        </p:attrNameLst>
                                      </p:cBhvr>
                                      <p:rCtr x="0" y="1759"/>
                                    </p:animMotion>
                                  </p:childTnLst>
                                </p:cTn>
                              </p:par>
                              <p:par>
                                <p:cTn id="35" presetID="10" presetClass="entr" presetSubtype="0" fill="hold" grpId="0" nodeType="withEffect">
                                  <p:stCondLst>
                                    <p:cond delay="200"/>
                                  </p:stCondLst>
                                  <p:childTnLst>
                                    <p:set>
                                      <p:cBhvr>
                                        <p:cTn id="36" dur="1" fill="hold">
                                          <p:stCondLst>
                                            <p:cond delay="0"/>
                                          </p:stCondLst>
                                        </p:cTn>
                                        <p:tgtEl>
                                          <p:spTgt spid="18"/>
                                        </p:tgtEl>
                                        <p:attrNameLst>
                                          <p:attrName>style.visibility</p:attrName>
                                        </p:attrNameLst>
                                      </p:cBhvr>
                                      <p:to>
                                        <p:strVal val="visible"/>
                                      </p:to>
                                    </p:set>
                                    <p:animEffect transition="in" filter="fade">
                                      <p:cBhvr>
                                        <p:cTn id="37" dur="500"/>
                                        <p:tgtEl>
                                          <p:spTgt spid="18"/>
                                        </p:tgtEl>
                                      </p:cBhvr>
                                    </p:animEffect>
                                  </p:childTnLst>
                                </p:cTn>
                              </p:par>
                              <p:par>
                                <p:cTn id="38" presetID="42" presetClass="path" presetSubtype="0" decel="100000" fill="hold" grpId="1" nodeType="withEffect">
                                  <p:stCondLst>
                                    <p:cond delay="200"/>
                                  </p:stCondLst>
                                  <p:childTnLst>
                                    <p:animMotion origin="layout" path="M -2.08333E-7 -4.44444E-6 L -2.08333E-7 0.03542 " pathEditMode="relative" rAng="0" ptsTypes="AA">
                                      <p:cBhvr>
                                        <p:cTn id="39" dur="700" spd="-100000" fill="hold"/>
                                        <p:tgtEl>
                                          <p:spTgt spid="18"/>
                                        </p:tgtEl>
                                        <p:attrNameLst>
                                          <p:attrName>ppt_x</p:attrName>
                                          <p:attrName>ppt_y</p:attrName>
                                        </p:attrNameLst>
                                      </p:cBhvr>
                                      <p:rCtr x="0" y="1759"/>
                                    </p:animMotion>
                                  </p:childTnLst>
                                </p:cTn>
                              </p:par>
                              <p:par>
                                <p:cTn id="40" presetID="10" presetClass="entr" presetSubtype="0" fill="hold" grpId="0" nodeType="withEffect">
                                  <p:stCondLst>
                                    <p:cond delay="20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500"/>
                                        <p:tgtEl>
                                          <p:spTgt spid="9"/>
                                        </p:tgtEl>
                                      </p:cBhvr>
                                    </p:animEffect>
                                  </p:childTnLst>
                                </p:cTn>
                              </p:par>
                              <p:par>
                                <p:cTn id="43" presetID="42" presetClass="path" presetSubtype="0" decel="100000" fill="hold" grpId="1" nodeType="withEffect">
                                  <p:stCondLst>
                                    <p:cond delay="200"/>
                                  </p:stCondLst>
                                  <p:childTnLst>
                                    <p:animMotion origin="layout" path="M -2.08333E-7 1.85185E-6 L -2.08333E-7 0.03541 " pathEditMode="relative" rAng="0" ptsTypes="AA">
                                      <p:cBhvr>
                                        <p:cTn id="44" dur="700" spd="-100000" fill="hold"/>
                                        <p:tgtEl>
                                          <p:spTgt spid="9"/>
                                        </p:tgtEl>
                                        <p:attrNameLst>
                                          <p:attrName>ppt_x</p:attrName>
                                          <p:attrName>ppt_y</p:attrName>
                                        </p:attrNameLst>
                                      </p:cBhvr>
                                      <p:rCtr x="0" y="1759"/>
                                    </p:animMotion>
                                  </p:childTnLst>
                                </p:cTn>
                              </p:par>
                              <p:par>
                                <p:cTn id="45" presetID="10" presetClass="entr" presetSubtype="0" fill="hold" nodeType="withEffect">
                                  <p:stCondLst>
                                    <p:cond delay="250"/>
                                  </p:stCondLst>
                                  <p:childTnLst>
                                    <p:set>
                                      <p:cBhvr>
                                        <p:cTn id="46" dur="1" fill="hold">
                                          <p:stCondLst>
                                            <p:cond delay="0"/>
                                          </p:stCondLst>
                                        </p:cTn>
                                        <p:tgtEl>
                                          <p:spTgt spid="15"/>
                                        </p:tgtEl>
                                        <p:attrNameLst>
                                          <p:attrName>style.visibility</p:attrName>
                                        </p:attrNameLst>
                                      </p:cBhvr>
                                      <p:to>
                                        <p:strVal val="visible"/>
                                      </p:to>
                                    </p:set>
                                    <p:animEffect transition="in" filter="fade">
                                      <p:cBhvr>
                                        <p:cTn id="47" dur="500"/>
                                        <p:tgtEl>
                                          <p:spTgt spid="15"/>
                                        </p:tgtEl>
                                      </p:cBhvr>
                                    </p:animEffect>
                                  </p:childTnLst>
                                </p:cTn>
                              </p:par>
                              <p:par>
                                <p:cTn id="48" presetID="42" presetClass="path" presetSubtype="0" decel="100000" fill="hold" nodeType="withEffect">
                                  <p:stCondLst>
                                    <p:cond delay="250"/>
                                  </p:stCondLst>
                                  <p:childTnLst>
                                    <p:animMotion origin="layout" path="M -3.95833E-6 -4.44444E-6 L -3.95833E-6 0.03542 " pathEditMode="relative" rAng="0" ptsTypes="AA">
                                      <p:cBhvr>
                                        <p:cTn id="49" dur="700" spd="-100000" fill="hold"/>
                                        <p:tgtEl>
                                          <p:spTgt spid="15"/>
                                        </p:tgtEl>
                                        <p:attrNameLst>
                                          <p:attrName>ppt_x</p:attrName>
                                          <p:attrName>ppt_y</p:attrName>
                                        </p:attrNameLst>
                                      </p:cBhvr>
                                      <p:rCtr x="0" y="1759"/>
                                    </p:animMotion>
                                  </p:childTnLst>
                                </p:cTn>
                              </p:par>
                              <p:par>
                                <p:cTn id="50" presetID="10" presetClass="entr" presetSubtype="0" fill="hold" grpId="0" nodeType="withEffect">
                                  <p:stCondLst>
                                    <p:cond delay="3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500"/>
                                        <p:tgtEl>
                                          <p:spTgt spid="10"/>
                                        </p:tgtEl>
                                      </p:cBhvr>
                                    </p:animEffect>
                                  </p:childTnLst>
                                </p:cTn>
                              </p:par>
                              <p:par>
                                <p:cTn id="53" presetID="42" presetClass="path" presetSubtype="0" decel="100000" fill="hold" grpId="1" nodeType="withEffect">
                                  <p:stCondLst>
                                    <p:cond delay="300"/>
                                  </p:stCondLst>
                                  <p:childTnLst>
                                    <p:animMotion origin="layout" path="M 2.29167E-6 1.85185E-6 L 2.29167E-6 0.03541 " pathEditMode="relative" rAng="0" ptsTypes="AA">
                                      <p:cBhvr>
                                        <p:cTn id="54" dur="700" spd="-100000" fill="hold"/>
                                        <p:tgtEl>
                                          <p:spTgt spid="10"/>
                                        </p:tgtEl>
                                        <p:attrNameLst>
                                          <p:attrName>ppt_x</p:attrName>
                                          <p:attrName>ppt_y</p:attrName>
                                        </p:attrNameLst>
                                      </p:cBhvr>
                                      <p:rCtr x="0" y="1759"/>
                                    </p:animMotion>
                                  </p:childTnLst>
                                </p:cTn>
                              </p:par>
                              <p:par>
                                <p:cTn id="55" presetID="10" presetClass="entr" presetSubtype="0" fill="hold" grpId="0" nodeType="withEffect">
                                  <p:stCondLst>
                                    <p:cond delay="300"/>
                                  </p:stCondLst>
                                  <p:childTnLst>
                                    <p:set>
                                      <p:cBhvr>
                                        <p:cTn id="56" dur="1" fill="hold">
                                          <p:stCondLst>
                                            <p:cond delay="0"/>
                                          </p:stCondLst>
                                        </p:cTn>
                                        <p:tgtEl>
                                          <p:spTgt spid="17"/>
                                        </p:tgtEl>
                                        <p:attrNameLst>
                                          <p:attrName>style.visibility</p:attrName>
                                        </p:attrNameLst>
                                      </p:cBhvr>
                                      <p:to>
                                        <p:strVal val="visible"/>
                                      </p:to>
                                    </p:set>
                                    <p:animEffect transition="in" filter="fade">
                                      <p:cBhvr>
                                        <p:cTn id="57" dur="500"/>
                                        <p:tgtEl>
                                          <p:spTgt spid="17"/>
                                        </p:tgtEl>
                                      </p:cBhvr>
                                    </p:animEffect>
                                  </p:childTnLst>
                                </p:cTn>
                              </p:par>
                              <p:par>
                                <p:cTn id="58" presetID="42" presetClass="path" presetSubtype="0" decel="100000" fill="hold" grpId="1" nodeType="withEffect">
                                  <p:stCondLst>
                                    <p:cond delay="300"/>
                                  </p:stCondLst>
                                  <p:childTnLst>
                                    <p:animMotion origin="layout" path="M 8.33333E-7 -3.33333E-6 L 8.33333E-7 0.03542 " pathEditMode="relative" rAng="0" ptsTypes="AA">
                                      <p:cBhvr>
                                        <p:cTn id="59" dur="700" spd="-100000" fill="hold"/>
                                        <p:tgtEl>
                                          <p:spTgt spid="17"/>
                                        </p:tgtEl>
                                        <p:attrNameLst>
                                          <p:attrName>ppt_x</p:attrName>
                                          <p:attrName>ppt_y</p:attrName>
                                        </p:attrNameLst>
                                      </p:cBhvr>
                                      <p:rCtr x="0" y="1759"/>
                                    </p:animMotion>
                                  </p:childTnLst>
                                </p:cTn>
                              </p:par>
                              <p:par>
                                <p:cTn id="60" presetID="10" presetClass="entr" presetSubtype="0" fill="hold" nodeType="withEffect">
                                  <p:stCondLst>
                                    <p:cond delay="350"/>
                                  </p:stCondLst>
                                  <p:childTnLst>
                                    <p:set>
                                      <p:cBhvr>
                                        <p:cTn id="61" dur="1" fill="hold">
                                          <p:stCondLst>
                                            <p:cond delay="0"/>
                                          </p:stCondLst>
                                        </p:cTn>
                                        <p:tgtEl>
                                          <p:spTgt spid="16"/>
                                        </p:tgtEl>
                                        <p:attrNameLst>
                                          <p:attrName>style.visibility</p:attrName>
                                        </p:attrNameLst>
                                      </p:cBhvr>
                                      <p:to>
                                        <p:strVal val="visible"/>
                                      </p:to>
                                    </p:set>
                                    <p:animEffect transition="in" filter="fade">
                                      <p:cBhvr>
                                        <p:cTn id="62" dur="500"/>
                                        <p:tgtEl>
                                          <p:spTgt spid="16"/>
                                        </p:tgtEl>
                                      </p:cBhvr>
                                    </p:animEffect>
                                  </p:childTnLst>
                                </p:cTn>
                              </p:par>
                              <p:par>
                                <p:cTn id="63" presetID="42" presetClass="path" presetSubtype="0" decel="100000" fill="hold" nodeType="withEffect">
                                  <p:stCondLst>
                                    <p:cond delay="350"/>
                                  </p:stCondLst>
                                  <p:childTnLst>
                                    <p:animMotion origin="layout" path="M -1.45833E-6 -4.44444E-6 L -1.45833E-6 0.03542 " pathEditMode="relative" rAng="0" ptsTypes="AA">
                                      <p:cBhvr>
                                        <p:cTn id="64" dur="700" spd="-100000" fill="hold"/>
                                        <p:tgtEl>
                                          <p:spTgt spid="16"/>
                                        </p:tgtEl>
                                        <p:attrNameLst>
                                          <p:attrName>ppt_x</p:attrName>
                                          <p:attrName>ppt_y</p:attrName>
                                        </p:attrNameLst>
                                      </p:cBhvr>
                                      <p:rCtr x="0" y="1759"/>
                                    </p:animMotion>
                                  </p:childTnLst>
                                </p:cTn>
                              </p:par>
                              <p:par>
                                <p:cTn id="65" presetID="10" presetClass="entr" presetSubtype="0" fill="hold" nodeType="withEffect">
                                  <p:stCondLst>
                                    <p:cond delay="400"/>
                                  </p:stCondLst>
                                  <p:childTnLst>
                                    <p:set>
                                      <p:cBhvr>
                                        <p:cTn id="66" dur="1" fill="hold">
                                          <p:stCondLst>
                                            <p:cond delay="0"/>
                                          </p:stCondLst>
                                        </p:cTn>
                                        <p:tgtEl>
                                          <p:spTgt spid="4"/>
                                        </p:tgtEl>
                                        <p:attrNameLst>
                                          <p:attrName>style.visibility</p:attrName>
                                        </p:attrNameLst>
                                      </p:cBhvr>
                                      <p:to>
                                        <p:strVal val="visible"/>
                                      </p:to>
                                    </p:set>
                                    <p:animEffect transition="in" filter="fade">
                                      <p:cBhvr>
                                        <p:cTn id="67" dur="500"/>
                                        <p:tgtEl>
                                          <p:spTgt spid="4"/>
                                        </p:tgtEl>
                                      </p:cBhvr>
                                    </p:animEffect>
                                  </p:childTnLst>
                                </p:cTn>
                              </p:par>
                              <p:par>
                                <p:cTn id="68" presetID="42" presetClass="path" presetSubtype="0" decel="100000" fill="hold" nodeType="withEffect">
                                  <p:stCondLst>
                                    <p:cond delay="400"/>
                                  </p:stCondLst>
                                  <p:childTnLst>
                                    <p:animMotion origin="layout" path="M 5E-6 -2.96296E-6 L 5E-6 0.03542 " pathEditMode="relative" rAng="0" ptsTypes="AA">
                                      <p:cBhvr>
                                        <p:cTn id="69" dur="700" spd="-100000" fill="hold"/>
                                        <p:tgtEl>
                                          <p:spTgt spid="4"/>
                                        </p:tgtEl>
                                        <p:attrNameLst>
                                          <p:attrName>ppt_x</p:attrName>
                                          <p:attrName>ppt_y</p:attrName>
                                        </p:attrNameLst>
                                      </p:cBhvr>
                                      <p:rCtr x="0" y="1759"/>
                                    </p:animMotion>
                                  </p:childTnLst>
                                </p:cTn>
                              </p:par>
                              <p:par>
                                <p:cTn id="70" presetID="10" presetClass="entr" presetSubtype="0" fill="hold" grpId="0" nodeType="withEffect">
                                  <p:stCondLst>
                                    <p:cond delay="400"/>
                                  </p:stCondLst>
                                  <p:childTnLst>
                                    <p:set>
                                      <p:cBhvr>
                                        <p:cTn id="71" dur="1" fill="hold">
                                          <p:stCondLst>
                                            <p:cond delay="0"/>
                                          </p:stCondLst>
                                        </p:cTn>
                                        <p:tgtEl>
                                          <p:spTgt spid="11"/>
                                        </p:tgtEl>
                                        <p:attrNameLst>
                                          <p:attrName>style.visibility</p:attrName>
                                        </p:attrNameLst>
                                      </p:cBhvr>
                                      <p:to>
                                        <p:strVal val="visible"/>
                                      </p:to>
                                    </p:set>
                                    <p:animEffect transition="in" filter="fade">
                                      <p:cBhvr>
                                        <p:cTn id="72" dur="500"/>
                                        <p:tgtEl>
                                          <p:spTgt spid="11"/>
                                        </p:tgtEl>
                                      </p:cBhvr>
                                    </p:animEffect>
                                  </p:childTnLst>
                                </p:cTn>
                              </p:par>
                              <p:par>
                                <p:cTn id="73" presetID="42" presetClass="path" presetSubtype="0" decel="100000" fill="hold" grpId="1" nodeType="withEffect">
                                  <p:stCondLst>
                                    <p:cond delay="400"/>
                                  </p:stCondLst>
                                  <p:childTnLst>
                                    <p:animMotion origin="layout" path="M 4.79167E-6 1.85185E-6 L 4.79167E-6 0.03541 " pathEditMode="relative" rAng="0" ptsTypes="AA">
                                      <p:cBhvr>
                                        <p:cTn id="74" dur="700" spd="-100000" fill="hold"/>
                                        <p:tgtEl>
                                          <p:spTgt spid="11"/>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 grpId="0" animBg="1"/>
      <p:bldP spid="8" grpId="1" animBg="1"/>
      <p:bldP spid="9" grpId="0" animBg="1"/>
      <p:bldP spid="9" grpId="1" animBg="1"/>
      <p:bldP spid="10" grpId="0" animBg="1"/>
      <p:bldP spid="10" grpId="1" animBg="1"/>
      <p:bldP spid="11" grpId="0" animBg="1"/>
      <p:bldP spid="11" grpId="1" animBg="1"/>
      <p:bldP spid="17" grpId="0" animBg="1"/>
      <p:bldP spid="17" grpId="1" animBg="1"/>
      <p:bldP spid="18" grpId="0" animBg="1"/>
      <p:bldP spid="18" grpId="1" animBg="1"/>
      <p:bldP spid="19" grpId="0" animBg="1"/>
      <p:bldP spid="19" grpId="1" animBg="1"/>
      <p:bldP spid="20" grpId="0" animBg="1"/>
      <p:bldP spid="20" grpId="1"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0A7524D6-DF3E-EC0D-5919-DE86FDAAA54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1BE9A7C-217E-B4F8-3450-F94116200A7B}"/>
              </a:ext>
            </a:extLst>
          </p:cNvPr>
          <p:cNvSpPr txBox="1"/>
          <p:nvPr/>
        </p:nvSpPr>
        <p:spPr>
          <a:xfrm>
            <a:off x="548561" y="953036"/>
            <a:ext cx="10529013" cy="1938992"/>
          </a:xfrm>
          <a:prstGeom prst="rect">
            <a:avLst/>
          </a:prstGeom>
          <a:noFill/>
        </p:spPr>
        <p:txBody>
          <a:bodyPr wrap="square" rtlCol="0">
            <a:spAutoFit/>
          </a:bodyPr>
          <a:lstStyle/>
          <a:p>
            <a:r>
              <a:rPr lang="en-US" sz="6000" b="1" dirty="0">
                <a:solidFill>
                  <a:srgbClr val="2454C3"/>
                </a:solidFill>
                <a:latin typeface="Segoe UI" panose="020B0502040204020203" pitchFamily="34" charset="0"/>
                <a:cs typeface="Segoe UI" panose="020B0502040204020203" pitchFamily="34" charset="0"/>
              </a:rPr>
              <a:t>Adding</a:t>
            </a:r>
          </a:p>
          <a:p>
            <a:r>
              <a:rPr lang="en-US" sz="6000" b="1" dirty="0">
                <a:solidFill>
                  <a:srgbClr val="2454C3"/>
                </a:solidFill>
                <a:latin typeface="Segoe UI" panose="020B0502040204020203" pitchFamily="34" charset="0"/>
                <a:cs typeface="Segoe UI" panose="020B0502040204020203" pitchFamily="34" charset="0"/>
              </a:rPr>
              <a:t>new features</a:t>
            </a:r>
          </a:p>
        </p:txBody>
      </p:sp>
    </p:spTree>
    <p:extLst>
      <p:ext uri="{BB962C8B-B14F-4D97-AF65-F5344CB8AC3E}">
        <p14:creationId xmlns:p14="http://schemas.microsoft.com/office/powerpoint/2010/main" val="24001198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a:extLst>
            <a:ext uri="{FF2B5EF4-FFF2-40B4-BE49-F238E27FC236}">
              <a16:creationId xmlns:a16="http://schemas.microsoft.com/office/drawing/2014/main" id="{AC27DC1B-22B2-554D-F15E-61B5708F46D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12FE80-833A-51D2-F498-EE471AD6DF90}"/>
              </a:ext>
            </a:extLst>
          </p:cNvPr>
          <p:cNvSpPr>
            <a:spLocks noGrp="1"/>
          </p:cNvSpPr>
          <p:nvPr>
            <p:ph type="title"/>
          </p:nvPr>
        </p:nvSpPr>
        <p:spPr/>
        <p:txBody>
          <a:bodyPr/>
          <a:lstStyle/>
          <a:p>
            <a:r>
              <a:rPr lang="en-US" dirty="0">
                <a:solidFill>
                  <a:srgbClr val="2454C3"/>
                </a:solidFill>
                <a:effectLst>
                  <a:glow rad="63500">
                    <a:schemeClr val="bg1">
                      <a:alpha val="40000"/>
                    </a:schemeClr>
                  </a:glow>
                </a:effectLst>
                <a:latin typeface="Segoe UI Semibold" panose="020B0702040204020203" pitchFamily="34" charset="0"/>
                <a:cs typeface="Segoe UI Semibold" panose="020B0702040204020203" pitchFamily="34" charset="0"/>
              </a:rPr>
              <a:t>Don’t reinvent the wheel!</a:t>
            </a:r>
          </a:p>
        </p:txBody>
      </p:sp>
      <p:sp>
        <p:nvSpPr>
          <p:cNvPr id="4" name="Subtitle 2">
            <a:extLst>
              <a:ext uri="{FF2B5EF4-FFF2-40B4-BE49-F238E27FC236}">
                <a16:creationId xmlns:a16="http://schemas.microsoft.com/office/drawing/2014/main" id="{CF2182AD-8720-94AA-AF47-93AB31F229EC}"/>
              </a:ext>
            </a:extLst>
          </p:cNvPr>
          <p:cNvSpPr>
            <a:spLocks noGrp="1"/>
          </p:cNvSpPr>
          <p:nvPr>
            <p:ph idx="1"/>
          </p:nvPr>
        </p:nvSpPr>
        <p:spPr>
          <a:xfrm>
            <a:off x="838199" y="1825625"/>
            <a:ext cx="10836350" cy="3079750"/>
          </a:xfrm>
        </p:spPr>
        <p:txBody>
          <a:bodyPr>
            <a:normAutofit fontScale="77500" lnSpcReduction="20000"/>
          </a:bodyPr>
          <a:lstStyle/>
          <a:p>
            <a:pPr marL="742950" indent="-742950">
              <a:buAutoNum type="arabicPeriod"/>
            </a:pPr>
            <a:r>
              <a:rPr lang="en-US" sz="4000" dirty="0"/>
              <a:t>Check the pull requests </a:t>
            </a:r>
            <a:br>
              <a:rPr lang="en-US" sz="4000" dirty="0"/>
            </a:br>
            <a:r>
              <a:rPr lang="en-US" sz="4000" dirty="0"/>
              <a:t>(doc upload UI, markdown support, speech, </a:t>
            </a:r>
            <a:r>
              <a:rPr lang="en-US" sz="4000" dirty="0" err="1"/>
              <a:t>etc</a:t>
            </a:r>
            <a:r>
              <a:rPr lang="en-US" sz="4000" dirty="0"/>
              <a:t>)</a:t>
            </a:r>
          </a:p>
          <a:p>
            <a:pPr marL="742950" indent="-742950">
              <a:buAutoNum type="arabicPeriod"/>
            </a:pPr>
            <a:r>
              <a:rPr lang="en-US" sz="4000" dirty="0"/>
              <a:t>Check other RAG chat repos</a:t>
            </a:r>
            <a:br>
              <a:rPr lang="en-US" sz="4000" dirty="0"/>
            </a:br>
            <a:r>
              <a:rPr lang="en-US" sz="4000" dirty="0"/>
              <a:t>(collaboration mode, conversation history, thumbs up, </a:t>
            </a:r>
            <a:r>
              <a:rPr lang="en-US" sz="4000" dirty="0" err="1"/>
              <a:t>etc</a:t>
            </a:r>
            <a:r>
              <a:rPr lang="en-US" sz="4000" dirty="0"/>
              <a:t>)</a:t>
            </a:r>
          </a:p>
          <a:p>
            <a:pPr marL="742950" indent="-742950">
              <a:buAutoNum type="arabicPeriod"/>
            </a:pPr>
            <a:r>
              <a:rPr lang="en-US" sz="4000" dirty="0"/>
              <a:t>Ask in the discussion forum</a:t>
            </a:r>
          </a:p>
          <a:p>
            <a:pPr marL="742950" indent="-742950">
              <a:buAutoNum type="arabicPeriod"/>
            </a:pPr>
            <a:endParaRPr lang="en-US" sz="4000" dirty="0"/>
          </a:p>
          <a:p>
            <a:pPr marL="0" indent="0">
              <a:buNone/>
            </a:pPr>
            <a:r>
              <a:rPr lang="en-US" sz="4000" dirty="0"/>
              <a:t>But if you do come up with a new feature, please share! 🙏🏼</a:t>
            </a:r>
          </a:p>
        </p:txBody>
      </p:sp>
    </p:spTree>
    <p:extLst>
      <p:ext uri="{BB962C8B-B14F-4D97-AF65-F5344CB8AC3E}">
        <p14:creationId xmlns:p14="http://schemas.microsoft.com/office/powerpoint/2010/main" val="14256068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a:extLst>
            <a:ext uri="{FF2B5EF4-FFF2-40B4-BE49-F238E27FC236}">
              <a16:creationId xmlns:a16="http://schemas.microsoft.com/office/drawing/2014/main" id="{2CC24285-666F-AFD6-0747-7FAB22125CEF}"/>
            </a:ext>
          </a:extLst>
        </p:cNvPr>
        <p:cNvGrpSpPr/>
        <p:nvPr/>
      </p:nvGrpSpPr>
      <p:grpSpPr>
        <a:xfrm>
          <a:off x="0" y="0"/>
          <a:ext cx="0" cy="0"/>
          <a:chOff x="0" y="0"/>
          <a:chExt cx="0" cy="0"/>
        </a:xfrm>
      </p:grpSpPr>
      <p:sp>
        <p:nvSpPr>
          <p:cNvPr id="10" name="Title 1">
            <a:extLst>
              <a:ext uri="{FF2B5EF4-FFF2-40B4-BE49-F238E27FC236}">
                <a16:creationId xmlns:a16="http://schemas.microsoft.com/office/drawing/2014/main" id="{C43A9041-C721-C19A-72A6-ED361C538A5E}"/>
              </a:ext>
            </a:extLst>
          </p:cNvPr>
          <p:cNvSpPr>
            <a:spLocks noGrp="1"/>
          </p:cNvSpPr>
          <p:nvPr>
            <p:ph type="title"/>
          </p:nvPr>
        </p:nvSpPr>
        <p:spPr>
          <a:xfrm>
            <a:off x="838200" y="365125"/>
            <a:ext cx="10515600" cy="1325563"/>
          </a:xfrm>
        </p:spPr>
        <p:txBody>
          <a:bodyPr/>
          <a:lstStyle/>
          <a:p>
            <a:r>
              <a:rPr lang="en-US" dirty="0">
                <a:solidFill>
                  <a:srgbClr val="2454C3"/>
                </a:solidFill>
                <a:effectLst>
                  <a:glow rad="63500">
                    <a:schemeClr val="bg1">
                      <a:alpha val="40000"/>
                    </a:schemeClr>
                  </a:glow>
                </a:effectLst>
                <a:latin typeface="Segoe UI Semibold" panose="020B0702040204020203" pitchFamily="34" charset="0"/>
                <a:cs typeface="Segoe UI Semibold" panose="020B0702040204020203" pitchFamily="34" charset="0"/>
              </a:rPr>
              <a:t>Next steps</a:t>
            </a:r>
            <a:endParaRPr lang="en-US" dirty="0">
              <a:latin typeface="Segoe UI Semibold" panose="020B0702040204020203" pitchFamily="34" charset="0"/>
              <a:cs typeface="Segoe UI Semibold" panose="020B0702040204020203" pitchFamily="34" charset="0"/>
            </a:endParaRPr>
          </a:p>
        </p:txBody>
      </p:sp>
      <p:sp>
        <p:nvSpPr>
          <p:cNvPr id="11" name="Content Placeholder 2">
            <a:extLst>
              <a:ext uri="{FF2B5EF4-FFF2-40B4-BE49-F238E27FC236}">
                <a16:creationId xmlns:a16="http://schemas.microsoft.com/office/drawing/2014/main" id="{008A70E2-C8AB-877B-ACF9-DF980C892FC2}"/>
              </a:ext>
            </a:extLst>
          </p:cNvPr>
          <p:cNvSpPr>
            <a:spLocks noGrp="1"/>
          </p:cNvSpPr>
          <p:nvPr>
            <p:ph idx="1"/>
          </p:nvPr>
        </p:nvSpPr>
        <p:spPr>
          <a:xfrm>
            <a:off x="838199" y="1825624"/>
            <a:ext cx="9705976" cy="4765675"/>
          </a:xfrm>
        </p:spPr>
        <p:txBody>
          <a:bodyPr>
            <a:normAutofit fontScale="92500" lnSpcReduction="10000"/>
          </a:bodyPr>
          <a:lstStyle/>
          <a:p>
            <a:r>
              <a:rPr lang="en-US" dirty="0"/>
              <a:t>Register for the hackathon →</a:t>
            </a:r>
          </a:p>
          <a:p>
            <a:pPr marL="0" indent="0">
              <a:buNone/>
            </a:pPr>
            <a:endParaRPr lang="en-US" dirty="0"/>
          </a:p>
          <a:p>
            <a:r>
              <a:rPr lang="en-US" dirty="0"/>
              <a:t>Introduce yourself in our discussion forum</a:t>
            </a:r>
          </a:p>
          <a:p>
            <a:r>
              <a:rPr lang="en-US" dirty="0"/>
              <a:t>Deploy the repo with the sample data</a:t>
            </a:r>
          </a:p>
          <a:p>
            <a:pPr lvl="1"/>
            <a:r>
              <a:rPr lang="en-US" dirty="0"/>
              <a:t>See steps on low cost deployment →</a:t>
            </a:r>
          </a:p>
          <a:p>
            <a:endParaRPr lang="en-US" dirty="0"/>
          </a:p>
          <a:p>
            <a:r>
              <a:rPr lang="en-US" dirty="0"/>
              <a:t>Start customizing the project! </a:t>
            </a:r>
          </a:p>
          <a:p>
            <a:r>
              <a:rPr lang="en-US" dirty="0"/>
              <a:t>Post in forum if you have any issues deploying or questions about customization.  🙋🏼 🙋🏾‍♀️ 🙋🏻 🙋🏼‍♀️ 🙋🏿‍♂️</a:t>
            </a:r>
          </a:p>
          <a:p>
            <a:pPr marL="0" indent="0">
              <a:buNone/>
            </a:pPr>
            <a:endParaRPr lang="en-US" dirty="0"/>
          </a:p>
          <a:p>
            <a:r>
              <a:rPr lang="en-US" dirty="0"/>
              <a:t>Join tomorrow’s session: Azure AI Search Best Practices</a:t>
            </a:r>
          </a:p>
        </p:txBody>
      </p:sp>
      <p:sp>
        <p:nvSpPr>
          <p:cNvPr id="12" name="TextBox 11">
            <a:extLst>
              <a:ext uri="{FF2B5EF4-FFF2-40B4-BE49-F238E27FC236}">
                <a16:creationId xmlns:a16="http://schemas.microsoft.com/office/drawing/2014/main" id="{2C288028-9257-46A7-9406-F26128A6074B}"/>
              </a:ext>
            </a:extLst>
          </p:cNvPr>
          <p:cNvSpPr txBox="1"/>
          <p:nvPr/>
        </p:nvSpPr>
        <p:spPr>
          <a:xfrm>
            <a:off x="5934075" y="1825624"/>
            <a:ext cx="5210176" cy="553998"/>
          </a:xfrm>
          <a:prstGeom prst="rect">
            <a:avLst/>
          </a:prstGeom>
          <a:solidFill>
            <a:schemeClr val="bg1"/>
          </a:solidFill>
        </p:spPr>
        <p:txBody>
          <a:bodyPr wrap="square">
            <a:spAutoFit/>
          </a:bodyPr>
          <a:lstStyle/>
          <a:p>
            <a:r>
              <a:rPr lang="en-US" sz="3000" dirty="0">
                <a:solidFill>
                  <a:srgbClr val="2454C3"/>
                </a:solidFill>
                <a:hlinkClick r:id="rId3">
                  <a:extLst>
                    <a:ext uri="{A12FA001-AC4F-418D-AE19-62706E023703}">
                      <ahyp:hlinkClr xmlns:ahyp="http://schemas.microsoft.com/office/drawing/2018/hyperlinkcolor" val="tx"/>
                    </a:ext>
                  </a:extLst>
                </a:hlinkClick>
              </a:rPr>
              <a:t>aka.ms/hacktogether/chatapp</a:t>
            </a:r>
            <a:endParaRPr lang="en-US" sz="3000" dirty="0">
              <a:solidFill>
                <a:srgbClr val="2454C3"/>
              </a:solidFill>
            </a:endParaRPr>
          </a:p>
        </p:txBody>
      </p:sp>
      <p:sp>
        <p:nvSpPr>
          <p:cNvPr id="13" name="TextBox 12">
            <a:extLst>
              <a:ext uri="{FF2B5EF4-FFF2-40B4-BE49-F238E27FC236}">
                <a16:creationId xmlns:a16="http://schemas.microsoft.com/office/drawing/2014/main" id="{5E83FC9A-9DE6-32A5-1288-2EC8211239CE}"/>
              </a:ext>
            </a:extLst>
          </p:cNvPr>
          <p:cNvSpPr txBox="1"/>
          <p:nvPr/>
        </p:nvSpPr>
        <p:spPr>
          <a:xfrm>
            <a:off x="7496176" y="3317509"/>
            <a:ext cx="3648075" cy="553998"/>
          </a:xfrm>
          <a:prstGeom prst="rect">
            <a:avLst/>
          </a:prstGeom>
          <a:solidFill>
            <a:schemeClr val="bg1"/>
          </a:solidFill>
        </p:spPr>
        <p:txBody>
          <a:bodyPr wrap="square">
            <a:spAutoFit/>
          </a:bodyPr>
          <a:lstStyle/>
          <a:p>
            <a:r>
              <a:rPr lang="en-US" sz="3000" dirty="0">
                <a:solidFill>
                  <a:srgbClr val="2454C3"/>
                </a:solidFill>
                <a:hlinkClick r:id="rId3">
                  <a:extLst>
                    <a:ext uri="{A12FA001-AC4F-418D-AE19-62706E023703}">
                      <ahyp:hlinkClr xmlns:ahyp="http://schemas.microsoft.com/office/drawing/2018/hyperlinkcolor" val="tx"/>
                    </a:ext>
                  </a:extLst>
                </a:hlinkClick>
              </a:rPr>
              <a:t>aka.ms/ragchat/free</a:t>
            </a:r>
            <a:endParaRPr lang="en-US" sz="3000" dirty="0">
              <a:solidFill>
                <a:srgbClr val="2454C3"/>
              </a:solidFill>
            </a:endParaRPr>
          </a:p>
        </p:txBody>
      </p:sp>
    </p:spTree>
    <p:extLst>
      <p:ext uri="{BB962C8B-B14F-4D97-AF65-F5344CB8AC3E}">
        <p14:creationId xmlns:p14="http://schemas.microsoft.com/office/powerpoint/2010/main" val="30248485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07099-B815-DBB9-ADBC-F0D9DD9D00B8}"/>
              </a:ext>
            </a:extLst>
          </p:cNvPr>
          <p:cNvSpPr>
            <a:spLocks noGrp="1"/>
          </p:cNvSpPr>
          <p:nvPr>
            <p:ph type="ctrTitle"/>
          </p:nvPr>
        </p:nvSpPr>
        <p:spPr>
          <a:effectLst>
            <a:glow rad="63500">
              <a:schemeClr val="accent1">
                <a:alpha val="40000"/>
              </a:schemeClr>
            </a:glow>
            <a:softEdge rad="0"/>
          </a:effectLst>
        </p:spPr>
        <p:txBody>
          <a:bodyPr/>
          <a:lstStyle/>
          <a:p>
            <a:r>
              <a:rPr lang="en-US" dirty="0">
                <a:solidFill>
                  <a:srgbClr val="2454C3"/>
                </a:solidFill>
                <a:effectLst>
                  <a:glow rad="63500">
                    <a:schemeClr val="bg1">
                      <a:alpha val="40000"/>
                    </a:schemeClr>
                  </a:glow>
                </a:effectLst>
                <a:latin typeface="Segoe UI Semibold" panose="020B0702040204020203" pitchFamily="34" charset="0"/>
                <a:cs typeface="Segoe UI Semibold" panose="020B0702040204020203" pitchFamily="34" charset="0"/>
              </a:rPr>
              <a:t>Customizing your</a:t>
            </a:r>
            <a:br>
              <a:rPr lang="en-US" dirty="0">
                <a:solidFill>
                  <a:srgbClr val="2454C3"/>
                </a:solidFill>
                <a:effectLst>
                  <a:glow rad="63500">
                    <a:schemeClr val="bg1">
                      <a:alpha val="40000"/>
                    </a:schemeClr>
                  </a:glow>
                </a:effectLst>
                <a:latin typeface="Segoe UI Semibold" panose="020B0702040204020203" pitchFamily="34" charset="0"/>
                <a:cs typeface="Segoe UI Semibold" panose="020B0702040204020203" pitchFamily="34" charset="0"/>
              </a:rPr>
            </a:br>
            <a:r>
              <a:rPr lang="en-US" dirty="0">
                <a:solidFill>
                  <a:srgbClr val="2454C3"/>
                </a:solidFill>
                <a:effectLst>
                  <a:glow rad="63500">
                    <a:schemeClr val="bg1">
                      <a:alpha val="40000"/>
                    </a:schemeClr>
                  </a:glow>
                </a:effectLst>
                <a:latin typeface="Segoe UI Semibold" panose="020B0702040204020203" pitchFamily="34" charset="0"/>
                <a:cs typeface="Segoe UI Semibold" panose="020B0702040204020203" pitchFamily="34" charset="0"/>
              </a:rPr>
              <a:t>RAG chat app</a:t>
            </a:r>
          </a:p>
        </p:txBody>
      </p:sp>
    </p:spTree>
    <p:extLst>
      <p:ext uri="{BB962C8B-B14F-4D97-AF65-F5344CB8AC3E}">
        <p14:creationId xmlns:p14="http://schemas.microsoft.com/office/powerpoint/2010/main" val="13000051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a:extLst>
            <a:ext uri="{FF2B5EF4-FFF2-40B4-BE49-F238E27FC236}">
              <a16:creationId xmlns:a16="http://schemas.microsoft.com/office/drawing/2014/main" id="{6218CB7D-1672-04BD-7AF8-8AAD29414B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F1D1B3E-0556-43BA-42F5-11A7771248E5}"/>
              </a:ext>
            </a:extLst>
          </p:cNvPr>
          <p:cNvSpPr>
            <a:spLocks noGrp="1"/>
          </p:cNvSpPr>
          <p:nvPr>
            <p:ph type="title"/>
          </p:nvPr>
        </p:nvSpPr>
        <p:spPr/>
        <p:txBody>
          <a:bodyPr/>
          <a:lstStyle/>
          <a:p>
            <a:r>
              <a:rPr lang="en-US" dirty="0">
                <a:solidFill>
                  <a:srgbClr val="2454C3"/>
                </a:solidFill>
                <a:effectLst>
                  <a:glow rad="63500">
                    <a:schemeClr val="bg1">
                      <a:alpha val="40000"/>
                    </a:schemeClr>
                  </a:glow>
                </a:effectLst>
                <a:latin typeface="Segoe UI Semibold" panose="020B0702040204020203" pitchFamily="34" charset="0"/>
                <a:cs typeface="Segoe UI Semibold" panose="020B0702040204020203" pitchFamily="34" charset="0"/>
              </a:rPr>
              <a:t>Prerequisites: RAG Chat App</a:t>
            </a:r>
          </a:p>
        </p:txBody>
      </p:sp>
      <p:sp>
        <p:nvSpPr>
          <p:cNvPr id="3" name="Subtitle 2">
            <a:extLst>
              <a:ext uri="{FF2B5EF4-FFF2-40B4-BE49-F238E27FC236}">
                <a16:creationId xmlns:a16="http://schemas.microsoft.com/office/drawing/2014/main" id="{305DD7EA-F1DA-42E4-FDFF-574B5FBF69B4}"/>
              </a:ext>
            </a:extLst>
          </p:cNvPr>
          <p:cNvSpPr>
            <a:spLocks noGrp="1"/>
          </p:cNvSpPr>
          <p:nvPr>
            <p:ph idx="1"/>
          </p:nvPr>
        </p:nvSpPr>
        <p:spPr>
          <a:xfrm>
            <a:off x="838199" y="1825624"/>
            <a:ext cx="10925176" cy="4137025"/>
          </a:xfrm>
        </p:spPr>
        <p:txBody>
          <a:bodyPr>
            <a:noAutofit/>
          </a:bodyPr>
          <a:lstStyle/>
          <a:p>
            <a:pPr marL="0" indent="0">
              <a:buNone/>
            </a:pPr>
            <a:r>
              <a:rPr lang="en-US" sz="3000" dirty="0"/>
              <a:t>This talk will be all about customizing this app:</a:t>
            </a:r>
          </a:p>
          <a:p>
            <a:pPr marL="0" indent="0">
              <a:buNone/>
            </a:pPr>
            <a:r>
              <a:rPr lang="en-US" sz="3000" dirty="0">
                <a:solidFill>
                  <a:srgbClr val="2454C3"/>
                </a:solidFill>
                <a:hlinkClick r:id="rId4">
                  <a:extLst>
                    <a:ext uri="{A12FA001-AC4F-418D-AE19-62706E023703}">
                      <ahyp:hlinkClr xmlns:ahyp="http://schemas.microsoft.com/office/drawing/2018/hyperlinkcolor" val="tx"/>
                    </a:ext>
                  </a:extLst>
                </a:hlinkClick>
              </a:rPr>
              <a:t>https://github.com/Azure-Samples/azure-search-openai-demo</a:t>
            </a:r>
            <a:endParaRPr lang="en-US" sz="3000" dirty="0">
              <a:solidFill>
                <a:srgbClr val="2454C3"/>
              </a:solidFill>
            </a:endParaRPr>
          </a:p>
          <a:p>
            <a:pPr marL="0" indent="0">
              <a:buNone/>
            </a:pPr>
            <a:endParaRPr lang="en-US" sz="3000" dirty="0">
              <a:solidFill>
                <a:srgbClr val="2454C3"/>
              </a:solidFill>
            </a:endParaRPr>
          </a:p>
          <a:p>
            <a:pPr marL="0" indent="0">
              <a:buNone/>
            </a:pPr>
            <a:r>
              <a:rPr lang="en-US" sz="3000" dirty="0"/>
              <a:t>Before you can customize it, you must deploy all the resources.</a:t>
            </a:r>
          </a:p>
          <a:p>
            <a:pPr marL="0" indent="0">
              <a:buNone/>
            </a:pPr>
            <a:r>
              <a:rPr lang="en-US" sz="3000" dirty="0"/>
              <a:t>See this doc for tips on deploying for free:</a:t>
            </a:r>
          </a:p>
          <a:p>
            <a:pPr marL="0" indent="0">
              <a:buNone/>
            </a:pPr>
            <a:r>
              <a:rPr lang="en-US" sz="3000" dirty="0">
                <a:solidFill>
                  <a:srgbClr val="2454C3"/>
                </a:solidFill>
                <a:hlinkClick r:id="rId5">
                  <a:extLst>
                    <a:ext uri="{A12FA001-AC4F-418D-AE19-62706E023703}">
                      <ahyp:hlinkClr xmlns:ahyp="http://schemas.microsoft.com/office/drawing/2018/hyperlinkcolor" val="tx"/>
                    </a:ext>
                  </a:extLst>
                </a:hlinkClick>
              </a:rPr>
              <a:t>🔗 aka.ms/ragchat/free</a:t>
            </a:r>
            <a:endParaRPr lang="en-US" sz="3000" dirty="0">
              <a:solidFill>
                <a:srgbClr val="2454C3"/>
              </a:solidFill>
            </a:endParaRPr>
          </a:p>
          <a:p>
            <a:pPr marL="0" indent="0">
              <a:buNone/>
            </a:pPr>
            <a:endParaRPr lang="en-US" sz="3000" dirty="0">
              <a:solidFill>
                <a:srgbClr val="2454C3"/>
              </a:solidFill>
            </a:endParaRPr>
          </a:p>
          <a:p>
            <a:pPr marL="0" indent="0">
              <a:buNone/>
            </a:pPr>
            <a:r>
              <a:rPr lang="en-US" sz="2400" dirty="0"/>
              <a:t>(Keep watching either way, you can always rewatch after you deploy!)</a:t>
            </a:r>
          </a:p>
          <a:p>
            <a:pPr marL="0" indent="0">
              <a:buNone/>
            </a:pPr>
            <a:endParaRPr lang="en-US" sz="3000" dirty="0"/>
          </a:p>
        </p:txBody>
      </p:sp>
    </p:spTree>
    <p:extLst>
      <p:ext uri="{BB962C8B-B14F-4D97-AF65-F5344CB8AC3E}">
        <p14:creationId xmlns:p14="http://schemas.microsoft.com/office/powerpoint/2010/main" val="18284902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a:extLst>
            <a:ext uri="{FF2B5EF4-FFF2-40B4-BE49-F238E27FC236}">
              <a16:creationId xmlns:a16="http://schemas.microsoft.com/office/drawing/2014/main" id="{200818F0-92A7-0F2A-6FDF-7462264BBE2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2BEB7AC-742F-9164-AEE2-3BD5E214C704}"/>
              </a:ext>
            </a:extLst>
          </p:cNvPr>
          <p:cNvSpPr>
            <a:spLocks noGrp="1"/>
          </p:cNvSpPr>
          <p:nvPr>
            <p:ph type="title"/>
          </p:nvPr>
        </p:nvSpPr>
        <p:spPr/>
        <p:txBody>
          <a:bodyPr/>
          <a:lstStyle/>
          <a:p>
            <a:r>
              <a:rPr lang="en-US" dirty="0">
                <a:solidFill>
                  <a:srgbClr val="2454C3"/>
                </a:solidFill>
                <a:effectLst>
                  <a:glow rad="63500">
                    <a:schemeClr val="bg1">
                      <a:alpha val="40000"/>
                    </a:schemeClr>
                  </a:glow>
                </a:effectLst>
                <a:latin typeface="Segoe UI Semibold" panose="020B0702040204020203" pitchFamily="34" charset="0"/>
                <a:cs typeface="Segoe UI Semibold" panose="020B0702040204020203" pitchFamily="34" charset="0"/>
              </a:rPr>
              <a:t>Today’s topics</a:t>
            </a:r>
          </a:p>
        </p:txBody>
      </p:sp>
      <p:sp>
        <p:nvSpPr>
          <p:cNvPr id="3" name="Subtitle 2">
            <a:extLst>
              <a:ext uri="{FF2B5EF4-FFF2-40B4-BE49-F238E27FC236}">
                <a16:creationId xmlns:a16="http://schemas.microsoft.com/office/drawing/2014/main" id="{04128A4E-8FF0-11E3-0D24-B55AFA73A9CE}"/>
              </a:ext>
            </a:extLst>
          </p:cNvPr>
          <p:cNvSpPr>
            <a:spLocks noGrp="1"/>
          </p:cNvSpPr>
          <p:nvPr>
            <p:ph idx="1"/>
          </p:nvPr>
        </p:nvSpPr>
        <p:spPr>
          <a:xfrm>
            <a:off x="838199" y="1825625"/>
            <a:ext cx="8543925" cy="3079750"/>
          </a:xfrm>
        </p:spPr>
        <p:txBody>
          <a:bodyPr>
            <a:normAutofit/>
          </a:bodyPr>
          <a:lstStyle/>
          <a:p>
            <a:r>
              <a:rPr lang="en-US" sz="4000" dirty="0"/>
              <a:t>Local development tips (🔥 reload)</a:t>
            </a:r>
          </a:p>
          <a:p>
            <a:r>
              <a:rPr lang="en-US" sz="4000" dirty="0"/>
              <a:t>Customizing the frontend (UI)</a:t>
            </a:r>
          </a:p>
          <a:p>
            <a:r>
              <a:rPr lang="en-US" sz="4000" dirty="0"/>
              <a:t>Customizing the backend</a:t>
            </a:r>
          </a:p>
          <a:p>
            <a:r>
              <a:rPr lang="en-US" sz="4000" dirty="0"/>
              <a:t>Ingesting custom data</a:t>
            </a:r>
          </a:p>
          <a:p>
            <a:pPr marL="0" indent="0">
              <a:buNone/>
            </a:pPr>
            <a:endParaRPr lang="en-US" sz="4000" dirty="0"/>
          </a:p>
        </p:txBody>
      </p:sp>
    </p:spTree>
    <p:extLst>
      <p:ext uri="{BB962C8B-B14F-4D97-AF65-F5344CB8AC3E}">
        <p14:creationId xmlns:p14="http://schemas.microsoft.com/office/powerpoint/2010/main" val="34180555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C80D0FA-95A8-3231-770F-9C0051D2EDE9}"/>
              </a:ext>
            </a:extLst>
          </p:cNvPr>
          <p:cNvSpPr txBox="1"/>
          <p:nvPr/>
        </p:nvSpPr>
        <p:spPr>
          <a:xfrm>
            <a:off x="548561" y="953036"/>
            <a:ext cx="10529013" cy="1938992"/>
          </a:xfrm>
          <a:prstGeom prst="rect">
            <a:avLst/>
          </a:prstGeom>
          <a:noFill/>
        </p:spPr>
        <p:txBody>
          <a:bodyPr wrap="square" rtlCol="0">
            <a:spAutoFit/>
          </a:bodyPr>
          <a:lstStyle/>
          <a:p>
            <a:r>
              <a:rPr lang="en-US" sz="6000" b="1" dirty="0">
                <a:solidFill>
                  <a:srgbClr val="2454C3"/>
                </a:solidFill>
                <a:latin typeface="Segoe UI" panose="020B0502040204020203" pitchFamily="34" charset="0"/>
                <a:cs typeface="Segoe UI" panose="020B0502040204020203" pitchFamily="34" charset="0"/>
              </a:rPr>
              <a:t>Local</a:t>
            </a:r>
          </a:p>
          <a:p>
            <a:r>
              <a:rPr lang="en-US" sz="6000" b="1" dirty="0">
                <a:solidFill>
                  <a:srgbClr val="2454C3"/>
                </a:solidFill>
                <a:latin typeface="Segoe UI" panose="020B0502040204020203" pitchFamily="34" charset="0"/>
                <a:cs typeface="Segoe UI" panose="020B0502040204020203" pitchFamily="34" charset="0"/>
              </a:rPr>
              <a:t>development</a:t>
            </a:r>
          </a:p>
        </p:txBody>
      </p:sp>
    </p:spTree>
    <p:extLst>
      <p:ext uri="{BB962C8B-B14F-4D97-AF65-F5344CB8AC3E}">
        <p14:creationId xmlns:p14="http://schemas.microsoft.com/office/powerpoint/2010/main" val="37550797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a:extLst>
            <a:ext uri="{FF2B5EF4-FFF2-40B4-BE49-F238E27FC236}">
              <a16:creationId xmlns:a16="http://schemas.microsoft.com/office/drawing/2014/main" id="{4DD4A164-C9B5-6382-78C7-D5C18BE8115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5AD028-34BC-C7D0-1057-29424D337E04}"/>
              </a:ext>
            </a:extLst>
          </p:cNvPr>
          <p:cNvSpPr>
            <a:spLocks noGrp="1"/>
          </p:cNvSpPr>
          <p:nvPr>
            <p:ph type="title"/>
          </p:nvPr>
        </p:nvSpPr>
        <p:spPr/>
        <p:txBody>
          <a:bodyPr/>
          <a:lstStyle/>
          <a:p>
            <a:r>
              <a:rPr lang="en-US" dirty="0">
                <a:solidFill>
                  <a:srgbClr val="2454C3"/>
                </a:solidFill>
                <a:effectLst>
                  <a:glow rad="63500">
                    <a:schemeClr val="bg1">
                      <a:alpha val="40000"/>
                    </a:schemeClr>
                  </a:glow>
                </a:effectLst>
                <a:latin typeface="Segoe UI Semibold" panose="020B0702040204020203" pitchFamily="34" charset="0"/>
                <a:cs typeface="Segoe UI Semibold" panose="020B0702040204020203" pitchFamily="34" charset="0"/>
              </a:rPr>
              <a:t>Starting the local server</a:t>
            </a:r>
          </a:p>
        </p:txBody>
      </p:sp>
      <p:sp>
        <p:nvSpPr>
          <p:cNvPr id="5" name="Content Placeholder 4">
            <a:extLst>
              <a:ext uri="{FF2B5EF4-FFF2-40B4-BE49-F238E27FC236}">
                <a16:creationId xmlns:a16="http://schemas.microsoft.com/office/drawing/2014/main" id="{82BA0CD3-9AEF-B716-F7B5-759D7D2EC080}"/>
              </a:ext>
            </a:extLst>
          </p:cNvPr>
          <p:cNvSpPr>
            <a:spLocks noGrp="1"/>
          </p:cNvSpPr>
          <p:nvPr>
            <p:ph idx="1"/>
          </p:nvPr>
        </p:nvSpPr>
        <p:spPr>
          <a:xfrm>
            <a:off x="838200" y="1825625"/>
            <a:ext cx="2838450" cy="1089025"/>
          </a:xfrm>
          <a:solidFill>
            <a:schemeClr val="bg2"/>
          </a:solidFill>
        </p:spPr>
        <p:txBody>
          <a:bodyPr/>
          <a:lstStyle/>
          <a:p>
            <a:pPr marL="0" indent="0">
              <a:buNone/>
            </a:pPr>
            <a:r>
              <a:rPr lang="en-US" dirty="0">
                <a:latin typeface="Monaco" pitchFamily="2" charset="77"/>
              </a:rPr>
              <a:t>cd app</a:t>
            </a:r>
          </a:p>
          <a:p>
            <a:pPr marL="0" indent="0">
              <a:buNone/>
            </a:pPr>
            <a:r>
              <a:rPr lang="en-US" dirty="0">
                <a:latin typeface="Monaco" pitchFamily="2" charset="77"/>
              </a:rPr>
              <a:t>./</a:t>
            </a:r>
            <a:r>
              <a:rPr lang="en-US" dirty="0" err="1">
                <a:latin typeface="Monaco" pitchFamily="2" charset="77"/>
              </a:rPr>
              <a:t>start.sh</a:t>
            </a:r>
            <a:endParaRPr lang="en-US" dirty="0">
              <a:latin typeface="Monaco" pitchFamily="2" charset="77"/>
            </a:endParaRPr>
          </a:p>
        </p:txBody>
      </p:sp>
      <p:sp>
        <p:nvSpPr>
          <p:cNvPr id="3" name="Subtitle 2">
            <a:extLst>
              <a:ext uri="{FF2B5EF4-FFF2-40B4-BE49-F238E27FC236}">
                <a16:creationId xmlns:a16="http://schemas.microsoft.com/office/drawing/2014/main" id="{DE164F54-4E7F-A8E1-BCC2-7533F58B92F3}"/>
              </a:ext>
            </a:extLst>
          </p:cNvPr>
          <p:cNvSpPr txBox="1">
            <a:spLocks/>
          </p:cNvSpPr>
          <p:nvPr/>
        </p:nvSpPr>
        <p:spPr>
          <a:xfrm>
            <a:off x="3928381" y="1925865"/>
            <a:ext cx="7600951" cy="46708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742950" indent="-742950">
              <a:buFont typeface="+mj-lt"/>
              <a:buAutoNum type="arabicPeriod"/>
            </a:pPr>
            <a:r>
              <a:rPr lang="en-US" sz="4000" dirty="0"/>
              <a:t>Packages the React frontend typescript files using </a:t>
            </a:r>
            <a:r>
              <a:rPr lang="en-US" sz="4000" dirty="0" err="1"/>
              <a:t>vite</a:t>
            </a:r>
            <a:endParaRPr lang="en-US" sz="4000" dirty="0"/>
          </a:p>
          <a:p>
            <a:pPr marL="742950" indent="-742950">
              <a:buFont typeface="+mj-lt"/>
              <a:buAutoNum type="arabicPeriod"/>
            </a:pPr>
            <a:r>
              <a:rPr lang="en-US" sz="4000" dirty="0"/>
              <a:t>Copies the JS into app/backend folder</a:t>
            </a:r>
          </a:p>
          <a:p>
            <a:pPr marL="742950" indent="-742950">
              <a:buFont typeface="+mj-lt"/>
              <a:buAutoNum type="arabicPeriod"/>
            </a:pPr>
            <a:r>
              <a:rPr lang="en-US" sz="4000" dirty="0"/>
              <a:t>Starts the Python app in reload mode (which only watches Python files!)</a:t>
            </a:r>
          </a:p>
          <a:p>
            <a:pPr marL="742950" indent="-742950">
              <a:buFont typeface="+mj-lt"/>
              <a:buAutoNum type="arabicPeriod"/>
            </a:pPr>
            <a:endParaRPr lang="en-US" sz="4000" dirty="0"/>
          </a:p>
        </p:txBody>
      </p:sp>
    </p:spTree>
    <p:extLst>
      <p:ext uri="{BB962C8B-B14F-4D97-AF65-F5344CB8AC3E}">
        <p14:creationId xmlns:p14="http://schemas.microsoft.com/office/powerpoint/2010/main" val="22004914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8E369A37-E399-2EC7-B531-1AC5133EB18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70223C10-290A-05E8-87AC-4BC7A6A5D211}"/>
              </a:ext>
            </a:extLst>
          </p:cNvPr>
          <p:cNvSpPr txBox="1"/>
          <p:nvPr/>
        </p:nvSpPr>
        <p:spPr>
          <a:xfrm>
            <a:off x="548561" y="953036"/>
            <a:ext cx="10529013" cy="1938992"/>
          </a:xfrm>
          <a:prstGeom prst="rect">
            <a:avLst/>
          </a:prstGeom>
          <a:noFill/>
        </p:spPr>
        <p:txBody>
          <a:bodyPr wrap="square" rtlCol="0">
            <a:spAutoFit/>
          </a:bodyPr>
          <a:lstStyle/>
          <a:p>
            <a:r>
              <a:rPr lang="en-US" sz="6000" b="1" dirty="0">
                <a:solidFill>
                  <a:srgbClr val="2454C3"/>
                </a:solidFill>
                <a:latin typeface="Segoe UI" panose="020B0502040204020203" pitchFamily="34" charset="0"/>
                <a:cs typeface="Segoe UI" panose="020B0502040204020203" pitchFamily="34" charset="0"/>
              </a:rPr>
              <a:t>Customizing</a:t>
            </a:r>
          </a:p>
          <a:p>
            <a:r>
              <a:rPr lang="en-US" sz="6000" b="1" dirty="0">
                <a:solidFill>
                  <a:srgbClr val="2454C3"/>
                </a:solidFill>
                <a:latin typeface="Segoe UI" panose="020B0502040204020203" pitchFamily="34" charset="0"/>
                <a:cs typeface="Segoe UI" panose="020B0502040204020203" pitchFamily="34" charset="0"/>
              </a:rPr>
              <a:t>the frontend</a:t>
            </a:r>
          </a:p>
        </p:txBody>
      </p:sp>
    </p:spTree>
    <p:extLst>
      <p:ext uri="{BB962C8B-B14F-4D97-AF65-F5344CB8AC3E}">
        <p14:creationId xmlns:p14="http://schemas.microsoft.com/office/powerpoint/2010/main" val="38611384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a:extLst>
            <a:ext uri="{FF2B5EF4-FFF2-40B4-BE49-F238E27FC236}">
              <a16:creationId xmlns:a16="http://schemas.microsoft.com/office/drawing/2014/main" id="{0B9778C2-6DD2-0AAB-1DA1-0E54A96801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CA6F0C7-65DE-ECB5-7C95-6B5775C6D6D2}"/>
              </a:ext>
            </a:extLst>
          </p:cNvPr>
          <p:cNvSpPr>
            <a:spLocks noGrp="1"/>
          </p:cNvSpPr>
          <p:nvPr>
            <p:ph type="title"/>
          </p:nvPr>
        </p:nvSpPr>
        <p:spPr/>
        <p:txBody>
          <a:bodyPr/>
          <a:lstStyle/>
          <a:p>
            <a:r>
              <a:rPr lang="en-US" dirty="0">
                <a:solidFill>
                  <a:srgbClr val="2454C3"/>
                </a:solidFill>
                <a:effectLst>
                  <a:glow rad="63500">
                    <a:schemeClr val="bg1">
                      <a:alpha val="40000"/>
                    </a:schemeClr>
                  </a:glow>
                </a:effectLst>
                <a:latin typeface="Segoe UI Semibold" panose="020B0702040204020203" pitchFamily="34" charset="0"/>
                <a:cs typeface="Segoe UI Semibold" panose="020B0702040204020203" pitchFamily="34" charset="0"/>
              </a:rPr>
              <a:t>Hot reloading for frontend files</a:t>
            </a:r>
          </a:p>
        </p:txBody>
      </p:sp>
      <p:sp>
        <p:nvSpPr>
          <p:cNvPr id="5" name="Content Placeholder 4">
            <a:extLst>
              <a:ext uri="{FF2B5EF4-FFF2-40B4-BE49-F238E27FC236}">
                <a16:creationId xmlns:a16="http://schemas.microsoft.com/office/drawing/2014/main" id="{6AE5A583-D5F2-1184-3CA2-92E87E62F9EF}"/>
              </a:ext>
            </a:extLst>
          </p:cNvPr>
          <p:cNvSpPr>
            <a:spLocks noGrp="1"/>
          </p:cNvSpPr>
          <p:nvPr>
            <p:ph idx="1"/>
          </p:nvPr>
        </p:nvSpPr>
        <p:spPr>
          <a:xfrm>
            <a:off x="838200" y="2649766"/>
            <a:ext cx="6161314" cy="1091746"/>
          </a:xfrm>
          <a:solidFill>
            <a:schemeClr val="bg2"/>
          </a:solidFill>
        </p:spPr>
        <p:txBody>
          <a:bodyPr>
            <a:normAutofit/>
          </a:bodyPr>
          <a:lstStyle/>
          <a:p>
            <a:pPr marL="0" indent="0">
              <a:buNone/>
            </a:pPr>
            <a:r>
              <a:rPr lang="en-US" dirty="0">
                <a:latin typeface="Monaco" pitchFamily="2" charset="77"/>
              </a:rPr>
              <a:t>cd app/frontend</a:t>
            </a:r>
          </a:p>
          <a:p>
            <a:pPr marL="0" indent="0">
              <a:buNone/>
            </a:pPr>
            <a:r>
              <a:rPr lang="en-US" dirty="0" err="1">
                <a:latin typeface="Monaco" pitchFamily="2" charset="77"/>
              </a:rPr>
              <a:t>npm</a:t>
            </a:r>
            <a:r>
              <a:rPr lang="en-US" dirty="0">
                <a:latin typeface="Monaco" pitchFamily="2" charset="77"/>
              </a:rPr>
              <a:t> run dev</a:t>
            </a:r>
          </a:p>
        </p:txBody>
      </p:sp>
      <p:sp>
        <p:nvSpPr>
          <p:cNvPr id="4" name="Subtitle 2">
            <a:extLst>
              <a:ext uri="{FF2B5EF4-FFF2-40B4-BE49-F238E27FC236}">
                <a16:creationId xmlns:a16="http://schemas.microsoft.com/office/drawing/2014/main" id="{7A0E6950-7988-3335-59C3-4339DC460A8D}"/>
              </a:ext>
            </a:extLst>
          </p:cNvPr>
          <p:cNvSpPr txBox="1">
            <a:spLocks/>
          </p:cNvSpPr>
          <p:nvPr/>
        </p:nvSpPr>
        <p:spPr>
          <a:xfrm>
            <a:off x="723899" y="1808615"/>
            <a:ext cx="5976257" cy="59644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000" dirty="0"/>
              <a:t>In a new terminal:</a:t>
            </a:r>
          </a:p>
        </p:txBody>
      </p:sp>
      <p:sp>
        <p:nvSpPr>
          <p:cNvPr id="6" name="Subtitle 2">
            <a:extLst>
              <a:ext uri="{FF2B5EF4-FFF2-40B4-BE49-F238E27FC236}">
                <a16:creationId xmlns:a16="http://schemas.microsoft.com/office/drawing/2014/main" id="{C53F1A88-DCF8-EC3A-571A-379D94C7BA66}"/>
              </a:ext>
            </a:extLst>
          </p:cNvPr>
          <p:cNvSpPr txBox="1">
            <a:spLocks/>
          </p:cNvSpPr>
          <p:nvPr/>
        </p:nvSpPr>
        <p:spPr>
          <a:xfrm>
            <a:off x="723899" y="4157663"/>
            <a:ext cx="10423072" cy="248693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000" dirty="0"/>
              <a:t>Then navigate to the URL shown in the output. </a:t>
            </a:r>
          </a:p>
          <a:p>
            <a:pPr marL="0" indent="0">
              <a:buNone/>
            </a:pPr>
            <a:endParaRPr lang="en-US" sz="4000" dirty="0"/>
          </a:p>
          <a:p>
            <a:pPr marL="0" indent="0">
              <a:buNone/>
            </a:pPr>
            <a:r>
              <a:rPr lang="en-US" sz="4000" dirty="0"/>
              <a:t>The backend will still proxy to the previously started Python server.</a:t>
            </a:r>
          </a:p>
        </p:txBody>
      </p:sp>
    </p:spTree>
    <p:extLst>
      <p:ext uri="{BB962C8B-B14F-4D97-AF65-F5344CB8AC3E}">
        <p14:creationId xmlns:p14="http://schemas.microsoft.com/office/powerpoint/2010/main" val="3872677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he Chat App Hack Slide Template" id="{A4A070C9-11E0-BF48-B491-E5EB3487B319}" vid="{62BAF9D5-7A1E-FE4A-8101-117DAEC497B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lcf76f155ced4ddcb4097134ff3c332f xmlns="496da845-320a-4090-a8c1-9d38d24895f3">
      <Terms xmlns="http://schemas.microsoft.com/office/infopath/2007/PartnerControls"/>
    </lcf76f155ced4ddcb4097134ff3c332f>
    <TaxCatchAll xmlns="230e9df3-be65-4c73-a93b-d1236ebd677e"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8F5212CE279FA4ABCCDA2B633FB6206" ma:contentTypeVersion="21" ma:contentTypeDescription="Create a new document." ma:contentTypeScope="" ma:versionID="98777447365a4e99d4086222c40e4c68">
  <xsd:schema xmlns:xsd="http://www.w3.org/2001/XMLSchema" xmlns:xs="http://www.w3.org/2001/XMLSchema" xmlns:p="http://schemas.microsoft.com/office/2006/metadata/properties" xmlns:ns1="http://schemas.microsoft.com/sharepoint/v3" xmlns:ns2="496da845-320a-4090-a8c1-9d38d24895f3" xmlns:ns3="4d763a3d-abd4-45ac-ad35-6c0fa32d5be4" xmlns:ns4="230e9df3-be65-4c73-a93b-d1236ebd677e" targetNamespace="http://schemas.microsoft.com/office/2006/metadata/properties" ma:root="true" ma:fieldsID="2a669259b813ed9bbbb3dc672542dc47" ns1:_="" ns2:_="" ns3:_="" ns4:_="">
    <xsd:import namespace="http://schemas.microsoft.com/sharepoint/v3"/>
    <xsd:import namespace="496da845-320a-4090-a8c1-9d38d24895f3"/>
    <xsd:import namespace="4d763a3d-abd4-45ac-ad35-6c0fa32d5be4"/>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GenerationTime" minOccurs="0"/>
                <xsd:element ref="ns2:MediaServiceEventHashCode" minOccurs="0"/>
                <xsd:element ref="ns2:MediaServiceOCR" minOccurs="0"/>
                <xsd:element ref="ns2:MediaServiceLocation" minOccurs="0"/>
                <xsd:element ref="ns3:SharedWithUsers" minOccurs="0"/>
                <xsd:element ref="ns3:SharedWithDetails" minOccurs="0"/>
                <xsd:element ref="ns2:MediaServiceAutoKeyPoints" minOccurs="0"/>
                <xsd:element ref="ns2:MediaServiceKeyPoints" minOccurs="0"/>
                <xsd:element ref="ns1:_ip_UnifiedCompliancePolicyProperties" minOccurs="0"/>
                <xsd:element ref="ns1:_ip_UnifiedCompliancePolicyUIAction" minOccurs="0"/>
                <xsd:element ref="ns2:MediaLengthInSeconds" minOccurs="0"/>
                <xsd:element ref="ns2:lcf76f155ced4ddcb4097134ff3c332f" minOccurs="0"/>
                <xsd:element ref="ns4:TaxCatchAll"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9" nillable="true" ma:displayName="Unified Compliance Policy Properties" ma:hidden="true" ma:internalName="_ip_UnifiedCompliancePolicyProperties">
      <xsd:simpleType>
        <xsd:restriction base="dms:Note"/>
      </xsd:simpleType>
    </xsd:element>
    <xsd:element name="_ip_UnifiedCompliancePolicyUIAction" ma:index="20"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96da845-320a-4090-a8c1-9d38d24895f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Location" ma:index="14" nillable="true" ma:displayName="Location" ma:internalName="MediaServiceLocation"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element name="lcf76f155ced4ddcb4097134ff3c332f" ma:index="23"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SearchProperties" ma:index="25" nillable="true" ma:displayName="MediaServiceSearchProperties" ma:hidden="true" ma:internalName="MediaServiceSearchProperties" ma:readOnly="true">
      <xsd:simpleType>
        <xsd:restriction base="dms:Note"/>
      </xsd:simpleType>
    </xsd:element>
    <xsd:element name="MediaServiceDocTags" ma:index="26" nillable="true" ma:displayName="MediaServiceDocTags" ma:hidden="true" ma:internalName="MediaServiceDocTags" ma:readOnly="true">
      <xsd:simpleType>
        <xsd:restriction base="dms:Note"/>
      </xsd:simpleType>
    </xsd:element>
    <xsd:element name="MediaServiceObjectDetectorVersions" ma:index="27"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d763a3d-abd4-45ac-ad35-6c0fa32d5be4"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4" nillable="true" ma:displayName="Taxonomy Catch All Column" ma:hidden="true" ma:list="{08b2348f-f765-4931-8bdb-b9dbd5a01948}" ma:internalName="TaxCatchAll" ma:showField="CatchAllData" ma:web="4d763a3d-abd4-45ac-ad35-6c0fa32d5be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39D576F-E57F-49F6-B3EC-563D4D313D9C}">
  <ds:schemaRefs>
    <ds:schemaRef ds:uri="http://schemas.microsoft.com/sharepoint/v3/contenttype/forms"/>
  </ds:schemaRefs>
</ds:datastoreItem>
</file>

<file path=customXml/itemProps2.xml><?xml version="1.0" encoding="utf-8"?>
<ds:datastoreItem xmlns:ds="http://schemas.openxmlformats.org/officeDocument/2006/customXml" ds:itemID="{9DDC2842-6EE3-4BCD-A440-AB03E8F31F09}">
  <ds:schemaRefs>
    <ds:schemaRef ds:uri="4d763a3d-abd4-45ac-ad35-6c0fa32d5be4"/>
    <ds:schemaRef ds:uri="http://schemas.microsoft.com/office/2006/metadata/properties"/>
    <ds:schemaRef ds:uri="http://www.w3.org/XML/1998/namespace"/>
    <ds:schemaRef ds:uri="230e9df3-be65-4c73-a93b-d1236ebd677e"/>
    <ds:schemaRef ds:uri="http://purl.org/dc/terms/"/>
    <ds:schemaRef ds:uri="http://purl.org/dc/elements/1.1/"/>
    <ds:schemaRef ds:uri="http://schemas.microsoft.com/office/infopath/2007/PartnerControls"/>
    <ds:schemaRef ds:uri="http://schemas.openxmlformats.org/package/2006/metadata/core-properties"/>
    <ds:schemaRef ds:uri="http://schemas.microsoft.com/office/2006/documentManagement/types"/>
    <ds:schemaRef ds:uri="496da845-320a-4090-a8c1-9d38d24895f3"/>
    <ds:schemaRef ds:uri="http://schemas.microsoft.com/sharepoint/v3"/>
    <ds:schemaRef ds:uri="http://purl.org/dc/dcmitype/"/>
  </ds:schemaRefs>
</ds:datastoreItem>
</file>

<file path=customXml/itemProps3.xml><?xml version="1.0" encoding="utf-8"?>
<ds:datastoreItem xmlns:ds="http://schemas.openxmlformats.org/officeDocument/2006/customXml" ds:itemID="{14B2F883-59EC-4725-B56A-E4435270533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496da845-320a-4090-a8c1-9d38d24895f3"/>
    <ds:schemaRef ds:uri="4d763a3d-abd4-45ac-ad35-6c0fa32d5be4"/>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87867195-f2b8-4ac2-b0b6-6bb73cb33af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Office Theme</Template>
  <TotalTime>3866</TotalTime>
  <Words>1074</Words>
  <Application>Microsoft Macintosh PowerPoint</Application>
  <PresentationFormat>Widescreen</PresentationFormat>
  <Paragraphs>166</Paragraphs>
  <Slides>24</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Aptos</vt:lpstr>
      <vt:lpstr>Aptos Display</vt:lpstr>
      <vt:lpstr>Arial</vt:lpstr>
      <vt:lpstr>Menlo</vt:lpstr>
      <vt:lpstr>Monaco</vt:lpstr>
      <vt:lpstr>Segoe UI</vt:lpstr>
      <vt:lpstr>Segoe UI Semibold</vt:lpstr>
      <vt:lpstr>Office Theme</vt:lpstr>
      <vt:lpstr>PowerPoint Presentation</vt:lpstr>
      <vt:lpstr>PowerPoint Presentation</vt:lpstr>
      <vt:lpstr>Customizing your RAG chat app</vt:lpstr>
      <vt:lpstr>Prerequisites: RAG Chat App</vt:lpstr>
      <vt:lpstr>Today’s topics</vt:lpstr>
      <vt:lpstr>PowerPoint Presentation</vt:lpstr>
      <vt:lpstr>Starting the local server</vt:lpstr>
      <vt:lpstr>PowerPoint Presentation</vt:lpstr>
      <vt:lpstr>Hot reloading for frontend files</vt:lpstr>
      <vt:lpstr>Frontend components</vt:lpstr>
      <vt:lpstr>PowerPoint Presentation</vt:lpstr>
      <vt:lpstr>Backend components</vt:lpstr>
      <vt:lpstr>Changing the prompt</vt:lpstr>
      <vt:lpstr>VS code debugger for backend</vt:lpstr>
      <vt:lpstr>PowerPoint Presentation</vt:lpstr>
      <vt:lpstr>Removing the current data</vt:lpstr>
      <vt:lpstr>Adding new data: PDFs</vt:lpstr>
      <vt:lpstr>Adding new data: non-PDFs</vt:lpstr>
      <vt:lpstr>Converting webpages to PDF</vt:lpstr>
      <vt:lpstr>Writing a custom parser</vt:lpstr>
      <vt:lpstr>Integrated vectorization</vt:lpstr>
      <vt:lpstr>PowerPoint Presentation</vt:lpstr>
      <vt:lpstr>Don’t reinvent the wheel!</vt:lpstr>
      <vt:lpstr>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Pamela Fox</dc:creator>
  <cp:lastModifiedBy>Pamela Fox</cp:lastModifiedBy>
  <cp:revision>3</cp:revision>
  <dcterms:created xsi:type="dcterms:W3CDTF">2024-01-25T20:23:52Z</dcterms:created>
  <dcterms:modified xsi:type="dcterms:W3CDTF">2024-02-01T05:44:49Z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0x010100C8F5212CE279FA4ABCCDA2B633FB6206</vt:lpwstr>
  </property>
  <property fmtid="{D5CDD505-2E9C-101B-9397-08002B2CF9AE}" pid="3" name="MediaServiceImageTags">
    <vt:lpwstr/>
  </property>
</Properties>
</file>

<file path=docProps/thumbnail.jpeg>
</file>